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1430000" cy="6775450"/>
  <p:notesSz cx="11430000" cy="67754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gY0u+scBDs/+v50thuc+eEp3YrI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2BC67701-0A84-4359-8DF2-189E54D4D8C5}">
  <a:tblStyle styleId="{2BC67701-0A84-4359-8DF2-189E54D4D8C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9" d="100"/>
          <a:sy n="69" d="100"/>
        </p:scale>
        <p:origin x="-924" y="-96"/>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43000" y="3218325"/>
            <a:ext cx="9144000" cy="30489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5: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1143000" y="3218325"/>
            <a:ext cx="9144000" cy="30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1905375" y="508150"/>
            <a:ext cx="7620375" cy="2540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2"/>
          <p:cNvSpPr txBox="1">
            <a:spLocks noGrp="1"/>
          </p:cNvSpPr>
          <p:nvPr>
            <p:ph type="title"/>
          </p:nvPr>
        </p:nvSpPr>
        <p:spPr>
          <a:xfrm>
            <a:off x="1087437" y="1844675"/>
            <a:ext cx="9255124" cy="12903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50" b="1" i="0">
                <a:solidFill>
                  <a:srgbClr val="FF726D"/>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2"/>
          <p:cNvSpPr txBox="1">
            <a:spLocks noGrp="1"/>
          </p:cNvSpPr>
          <p:nvPr>
            <p:ph type="body" idx="1"/>
          </p:nvPr>
        </p:nvSpPr>
        <p:spPr>
          <a:xfrm>
            <a:off x="1591593" y="1578342"/>
            <a:ext cx="8200390" cy="41656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2"/>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8"/>
        <p:cNvGrpSpPr/>
        <p:nvPr/>
      </p:nvGrpSpPr>
      <p:grpSpPr>
        <a:xfrm>
          <a:off x="0" y="0"/>
          <a:ext cx="0" cy="0"/>
          <a:chOff x="0" y="0"/>
          <a:chExt cx="0" cy="0"/>
        </a:xfrm>
      </p:grpSpPr>
      <p:sp>
        <p:nvSpPr>
          <p:cNvPr id="19" name="Google Shape;19;p13"/>
          <p:cNvSpPr/>
          <p:nvPr/>
        </p:nvSpPr>
        <p:spPr>
          <a:xfrm>
            <a:off x="0" y="0"/>
            <a:ext cx="11430000" cy="6419850"/>
          </a:xfrm>
          <a:custGeom>
            <a:avLst/>
            <a:gdLst/>
            <a:ahLst/>
            <a:cxnLst/>
            <a:rect l="l" t="t" r="r" b="b"/>
            <a:pathLst>
              <a:path w="11430000" h="6419850" extrusionOk="0">
                <a:moveTo>
                  <a:pt x="0" y="0"/>
                </a:moveTo>
                <a:lnTo>
                  <a:pt x="11429999" y="0"/>
                </a:lnTo>
                <a:lnTo>
                  <a:pt x="11429999" y="6419849"/>
                </a:lnTo>
                <a:lnTo>
                  <a:pt x="0" y="6419849"/>
                </a:lnTo>
                <a:lnTo>
                  <a:pt x="0" y="0"/>
                </a:lnTo>
                <a:close/>
              </a:path>
            </a:pathLst>
          </a:custGeom>
          <a:solidFill>
            <a:srgbClr val="2416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 name="Google Shape;20;p13"/>
          <p:cNvSpPr txBox="1">
            <a:spLocks noGrp="1"/>
          </p:cNvSpPr>
          <p:nvPr>
            <p:ph type="title"/>
          </p:nvPr>
        </p:nvSpPr>
        <p:spPr>
          <a:xfrm>
            <a:off x="1087437" y="1844675"/>
            <a:ext cx="9255124" cy="12903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50" b="1" i="0">
                <a:solidFill>
                  <a:srgbClr val="FF726D"/>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3"/>
          <p:cNvSpPr txBox="1">
            <a:spLocks noGrp="1"/>
          </p:cNvSpPr>
          <p:nvPr>
            <p:ph type="body" idx="1"/>
          </p:nvPr>
        </p:nvSpPr>
        <p:spPr>
          <a:xfrm>
            <a:off x="571500" y="1478026"/>
            <a:ext cx="4972050" cy="424129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13"/>
          <p:cNvSpPr txBox="1">
            <a:spLocks noGrp="1"/>
          </p:cNvSpPr>
          <p:nvPr>
            <p:ph type="body" idx="2"/>
          </p:nvPr>
        </p:nvSpPr>
        <p:spPr>
          <a:xfrm>
            <a:off x="5886450" y="1478026"/>
            <a:ext cx="4972050" cy="424129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4"/>
          <p:cNvSpPr txBox="1">
            <a:spLocks noGrp="1"/>
          </p:cNvSpPr>
          <p:nvPr>
            <p:ph type="ctrTitle"/>
          </p:nvPr>
        </p:nvSpPr>
        <p:spPr>
          <a:xfrm>
            <a:off x="857250" y="1992122"/>
            <a:ext cx="9715500" cy="134950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4"/>
          <p:cNvSpPr txBox="1">
            <a:spLocks noGrp="1"/>
          </p:cNvSpPr>
          <p:nvPr>
            <p:ph type="subTitle" idx="1"/>
          </p:nvPr>
        </p:nvSpPr>
        <p:spPr>
          <a:xfrm>
            <a:off x="1714500" y="3598672"/>
            <a:ext cx="8001000" cy="16065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1087437" y="1844675"/>
            <a:ext cx="9255124" cy="12903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50" b="1" i="0">
                <a:solidFill>
                  <a:srgbClr val="FF726D"/>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
        <p:cNvGrpSpPr/>
        <p:nvPr/>
      </p:nvGrpSpPr>
      <p:grpSpPr>
        <a:xfrm>
          <a:off x="0" y="0"/>
          <a:ext cx="0" cy="0"/>
          <a:chOff x="0" y="0"/>
          <a:chExt cx="0" cy="0"/>
        </a:xfrm>
      </p:grpSpPr>
      <p:sp>
        <p:nvSpPr>
          <p:cNvPr id="38" name="Google Shape;38;p16"/>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p:nvPr/>
        </p:nvSpPr>
        <p:spPr>
          <a:xfrm>
            <a:off x="0" y="0"/>
            <a:ext cx="11430000" cy="6419850"/>
          </a:xfrm>
          <a:custGeom>
            <a:avLst/>
            <a:gdLst/>
            <a:ahLst/>
            <a:cxnLst/>
            <a:rect l="l" t="t" r="r" b="b"/>
            <a:pathLst>
              <a:path w="11430000" h="6419850" extrusionOk="0">
                <a:moveTo>
                  <a:pt x="11429999" y="6419849"/>
                </a:moveTo>
                <a:lnTo>
                  <a:pt x="0" y="6419849"/>
                </a:lnTo>
                <a:lnTo>
                  <a:pt x="0" y="0"/>
                </a:lnTo>
                <a:lnTo>
                  <a:pt x="11429999" y="0"/>
                </a:lnTo>
                <a:lnTo>
                  <a:pt x="11429999" y="6419849"/>
                </a:lnTo>
                <a:close/>
              </a:path>
            </a:pathLst>
          </a:custGeom>
          <a:solidFill>
            <a:srgbClr val="2416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1"/>
          <p:cNvSpPr txBox="1">
            <a:spLocks noGrp="1"/>
          </p:cNvSpPr>
          <p:nvPr>
            <p:ph type="title"/>
          </p:nvPr>
        </p:nvSpPr>
        <p:spPr>
          <a:xfrm>
            <a:off x="1087437" y="1844675"/>
            <a:ext cx="9255124" cy="129032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50" b="1" i="0" u="none" strike="noStrike" cap="none">
                <a:solidFill>
                  <a:srgbClr val="FF726D"/>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1"/>
          <p:cNvSpPr txBox="1">
            <a:spLocks noGrp="1"/>
          </p:cNvSpPr>
          <p:nvPr>
            <p:ph type="body" idx="1"/>
          </p:nvPr>
        </p:nvSpPr>
        <p:spPr>
          <a:xfrm>
            <a:off x="1591593" y="1578342"/>
            <a:ext cx="8200390" cy="41656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886200" y="5976366"/>
            <a:ext cx="3657600" cy="32131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1"/>
          <p:cNvSpPr txBox="1">
            <a:spLocks noGrp="1"/>
          </p:cNvSpPr>
          <p:nvPr>
            <p:ph type="dt" idx="10"/>
          </p:nvPr>
        </p:nvSpPr>
        <p:spPr>
          <a:xfrm>
            <a:off x="571500" y="5976366"/>
            <a:ext cx="2628900" cy="32131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1"/>
          <p:cNvSpPr txBox="1">
            <a:spLocks noGrp="1"/>
          </p:cNvSpPr>
          <p:nvPr>
            <p:ph type="sldNum" idx="12"/>
          </p:nvPr>
        </p:nvSpPr>
        <p:spPr>
          <a:xfrm>
            <a:off x="8229600" y="5976366"/>
            <a:ext cx="2628900" cy="32131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a:spLocks noGrp="1"/>
          </p:cNvSpPr>
          <p:nvPr>
            <p:ph type="title"/>
          </p:nvPr>
        </p:nvSpPr>
        <p:spPr>
          <a:xfrm>
            <a:off x="1087437" y="1844675"/>
            <a:ext cx="9255124" cy="1290320"/>
          </a:xfrm>
          <a:prstGeom prst="rect">
            <a:avLst/>
          </a:prstGeom>
          <a:noFill/>
          <a:ln>
            <a:noFill/>
          </a:ln>
        </p:spPr>
        <p:txBody>
          <a:bodyPr spcFirstLastPara="1" wrap="square" lIns="0" tIns="0" rIns="0" bIns="0" anchor="t" anchorCtr="0">
            <a:spAutoFit/>
          </a:bodyPr>
          <a:lstStyle/>
          <a:p>
            <a:pPr marL="3841115" marR="5080" lvl="0" indent="0" algn="l" rtl="0">
              <a:lnSpc>
                <a:spcPct val="127500"/>
              </a:lnSpc>
              <a:spcBef>
                <a:spcPts val="0"/>
              </a:spcBef>
              <a:spcAft>
                <a:spcPts val="0"/>
              </a:spcAft>
              <a:buNone/>
            </a:pPr>
            <a:r>
              <a:rPr lang="en-US"/>
              <a:t>Python	based	AI	voice  assistant</a:t>
            </a:r>
            <a:endParaRPr/>
          </a:p>
        </p:txBody>
      </p:sp>
      <p:sp>
        <p:nvSpPr>
          <p:cNvPr id="46" name="Google Shape;46;p1"/>
          <p:cNvSpPr txBox="1"/>
          <p:nvPr/>
        </p:nvSpPr>
        <p:spPr>
          <a:xfrm>
            <a:off x="4916487" y="3364864"/>
            <a:ext cx="5762625" cy="1130300"/>
          </a:xfrm>
          <a:prstGeom prst="rect">
            <a:avLst/>
          </a:prstGeom>
          <a:noFill/>
          <a:ln>
            <a:noFill/>
          </a:ln>
        </p:spPr>
        <p:txBody>
          <a:bodyPr spcFirstLastPara="1" wrap="square" lIns="0" tIns="12700" rIns="0" bIns="0" anchor="t" anchorCtr="0">
            <a:spAutoFit/>
          </a:bodyPr>
          <a:lstStyle/>
          <a:p>
            <a:pPr marL="12700" marR="508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This presentation will introduce you to Python-based AI voice assistants,  their significance, and applications. We'll dive into the features,  development, integration, and potential limitations of building an AI  voice assistant from scratch with Python.</a:t>
            </a:r>
            <a:endParaRPr sz="1350">
              <a:latin typeface="Trebuchet MS"/>
              <a:ea typeface="Trebuchet MS"/>
              <a:cs typeface="Trebuchet MS"/>
              <a:sym typeface="Trebuchet MS"/>
            </a:endParaRPr>
          </a:p>
        </p:txBody>
      </p:sp>
      <p:pic>
        <p:nvPicPr>
          <p:cNvPr id="47" name="Google Shape;47;p1"/>
          <p:cNvPicPr preferRelativeResize="0"/>
          <p:nvPr/>
        </p:nvPicPr>
        <p:blipFill rotWithShape="1">
          <a:blip r:embed="rId3">
            <a:alphaModFix/>
          </a:blip>
          <a:srcRect/>
          <a:stretch/>
        </p:blipFill>
        <p:spPr>
          <a:xfrm>
            <a:off x="0" y="0"/>
            <a:ext cx="4286249" cy="6419849"/>
          </a:xfrm>
          <a:prstGeom prst="rect">
            <a:avLst/>
          </a:prstGeom>
          <a:noFill/>
          <a:ln>
            <a:noFill/>
          </a:ln>
        </p:spPr>
      </p:pic>
      <p:pic>
        <p:nvPicPr>
          <p:cNvPr id="48" name="Google Shape;48;p1"/>
          <p:cNvPicPr preferRelativeResize="0"/>
          <p:nvPr/>
        </p:nvPicPr>
        <p:blipFill rotWithShape="1">
          <a:blip r:embed="rId4">
            <a:alphaModFix/>
          </a:blip>
          <a:srcRect/>
          <a:stretch/>
        </p:blipFill>
        <p:spPr>
          <a:xfrm>
            <a:off x="9548494" y="5879083"/>
            <a:ext cx="1754504" cy="419100"/>
          </a:xfrm>
          <a:prstGeom prst="rect">
            <a:avLst/>
          </a:prstGeom>
          <a:noFill/>
          <a:ln>
            <a:noFill/>
          </a:ln>
        </p:spPr>
      </p:pic>
      <p:sp>
        <p:nvSpPr>
          <p:cNvPr id="49" name="Google Shape;49;p1"/>
          <p:cNvSpPr/>
          <p:nvPr/>
        </p:nvSpPr>
        <p:spPr>
          <a:xfrm>
            <a:off x="9525000" y="5880100"/>
            <a:ext cx="1816200" cy="4191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0" name="Google Shape;50;p1"/>
          <p:cNvPicPr preferRelativeResize="0"/>
          <p:nvPr/>
        </p:nvPicPr>
        <p:blipFill>
          <a:blip r:embed="rId5">
            <a:alphaModFix/>
          </a:blip>
          <a:stretch>
            <a:fillRect/>
          </a:stretch>
        </p:blipFill>
        <p:spPr>
          <a:xfrm>
            <a:off x="9804449" y="357500"/>
            <a:ext cx="1257300" cy="125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630237" y="2235200"/>
            <a:ext cx="1992600" cy="104730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Thankyou</a:t>
            </a:r>
            <a:endParaRPr sz="3350"/>
          </a:p>
          <a:p>
            <a:pPr marL="0" lvl="0" indent="0" algn="l" rtl="0">
              <a:lnSpc>
                <a:spcPct val="100000"/>
              </a:lnSpc>
              <a:spcBef>
                <a:spcPts val="0"/>
              </a:spcBef>
              <a:spcAft>
                <a:spcPts val="0"/>
              </a:spcAft>
              <a:buNone/>
            </a:pPr>
            <a:endParaRPr sz="3350"/>
          </a:p>
        </p:txBody>
      </p:sp>
      <p:sp>
        <p:nvSpPr>
          <p:cNvPr id="185" name="Google Shape;185;p10"/>
          <p:cNvSpPr txBox="1"/>
          <p:nvPr/>
        </p:nvSpPr>
        <p:spPr>
          <a:xfrm>
            <a:off x="630237" y="2993389"/>
            <a:ext cx="5873750" cy="1120775"/>
          </a:xfrm>
          <a:prstGeom prst="rect">
            <a:avLst/>
          </a:prstGeom>
          <a:noFill/>
          <a:ln>
            <a:noFill/>
          </a:ln>
        </p:spPr>
        <p:txBody>
          <a:bodyPr spcFirstLastPara="1" wrap="square" lIns="0" tIns="15875" rIns="0" bIns="0" anchor="t" anchorCtr="0">
            <a:spAutoFit/>
          </a:bodyPr>
          <a:lstStyle/>
          <a:p>
            <a:pPr marL="12700" marR="5715" lvl="0" indent="0" algn="l" rtl="0">
              <a:lnSpc>
                <a:spcPct val="132700"/>
              </a:lnSpc>
              <a:spcBef>
                <a:spcPts val="0"/>
              </a:spcBef>
              <a:spcAft>
                <a:spcPts val="0"/>
              </a:spcAft>
              <a:buNone/>
            </a:pPr>
            <a:r>
              <a:rPr lang="en-US" sz="1350">
                <a:solidFill>
                  <a:srgbClr val="D9D0E6"/>
                </a:solidFill>
                <a:latin typeface="Trebuchet MS"/>
                <a:ea typeface="Trebuchet MS"/>
                <a:cs typeface="Trebuchet MS"/>
                <a:sym typeface="Trebuchet MS"/>
              </a:rPr>
              <a:t>On behalf of our team, we would like to express our heartfelt gratitude for  your time and attention. We hope you found this presentation  informative and engaging. If you have any questions or would like to  discuss further, please feel free to reach out to us.</a:t>
            </a:r>
            <a:endParaRPr sz="1350">
              <a:latin typeface="Trebuchet MS"/>
              <a:ea typeface="Trebuchet MS"/>
              <a:cs typeface="Trebuchet MS"/>
              <a:sym typeface="Trebuchet MS"/>
            </a:endParaRPr>
          </a:p>
        </p:txBody>
      </p:sp>
      <p:grpSp>
        <p:nvGrpSpPr>
          <p:cNvPr id="186" name="Google Shape;186;p10"/>
          <p:cNvGrpSpPr/>
          <p:nvPr/>
        </p:nvGrpSpPr>
        <p:grpSpPr>
          <a:xfrm>
            <a:off x="7143750" y="0"/>
            <a:ext cx="4286249" cy="6419849"/>
            <a:chOff x="7143750" y="0"/>
            <a:chExt cx="4286249" cy="6419849"/>
          </a:xfrm>
        </p:grpSpPr>
        <p:pic>
          <p:nvPicPr>
            <p:cNvPr id="187" name="Google Shape;187;p10"/>
            <p:cNvPicPr preferRelativeResize="0"/>
            <p:nvPr/>
          </p:nvPicPr>
          <p:blipFill rotWithShape="1">
            <a:blip r:embed="rId3">
              <a:alphaModFix/>
            </a:blip>
            <a:srcRect/>
            <a:stretch/>
          </p:blipFill>
          <p:spPr>
            <a:xfrm>
              <a:off x="7143750" y="0"/>
              <a:ext cx="4286249" cy="6419849"/>
            </a:xfrm>
            <a:prstGeom prst="rect">
              <a:avLst/>
            </a:prstGeom>
            <a:noFill/>
            <a:ln>
              <a:noFill/>
            </a:ln>
          </p:spPr>
        </p:pic>
        <p:pic>
          <p:nvPicPr>
            <p:cNvPr id="188" name="Google Shape;188;p10"/>
            <p:cNvPicPr preferRelativeResize="0"/>
            <p:nvPr/>
          </p:nvPicPr>
          <p:blipFill rotWithShape="1">
            <a:blip r:embed="rId4">
              <a:alphaModFix/>
            </a:blip>
            <a:srcRect/>
            <a:stretch/>
          </p:blipFill>
          <p:spPr>
            <a:xfrm>
              <a:off x="9548495" y="5879083"/>
              <a:ext cx="1754504" cy="419100"/>
            </a:xfrm>
            <a:prstGeom prst="rect">
              <a:avLst/>
            </a:prstGeom>
            <a:noFill/>
            <a:ln>
              <a:noFill/>
            </a:ln>
          </p:spPr>
        </p:pic>
      </p:grpSp>
      <p:sp>
        <p:nvSpPr>
          <p:cNvPr id="189" name="Google Shape;189;p10"/>
          <p:cNvSpPr/>
          <p:nvPr/>
        </p:nvSpPr>
        <p:spPr>
          <a:xfrm>
            <a:off x="9563100" y="5956300"/>
            <a:ext cx="1676400" cy="241200"/>
          </a:xfrm>
          <a:prstGeom prst="roundRect">
            <a:avLst>
              <a:gd name="adj" fmla="val 16667"/>
            </a:avLst>
          </a:prstGeom>
          <a:solidFill>
            <a:srgbClr val="630F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0" name="Google Shape;190;p10"/>
          <p:cNvSpPr txBox="1"/>
          <p:nvPr/>
        </p:nvSpPr>
        <p:spPr>
          <a:xfrm>
            <a:off x="1524000" y="2946400"/>
            <a:ext cx="73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2"/>
          <p:cNvSpPr/>
          <p:nvPr/>
        </p:nvSpPr>
        <p:spPr>
          <a:xfrm>
            <a:off x="0" y="0"/>
            <a:ext cx="11430000" cy="6419850"/>
          </a:xfrm>
          <a:custGeom>
            <a:avLst/>
            <a:gdLst/>
            <a:ahLst/>
            <a:cxnLst/>
            <a:rect l="l" t="t" r="r" b="b"/>
            <a:pathLst>
              <a:path w="11430000" h="6419850" extrusionOk="0">
                <a:moveTo>
                  <a:pt x="11429999" y="6419849"/>
                </a:moveTo>
                <a:lnTo>
                  <a:pt x="0" y="6419849"/>
                </a:lnTo>
                <a:lnTo>
                  <a:pt x="0" y="0"/>
                </a:lnTo>
                <a:lnTo>
                  <a:pt x="11429999" y="0"/>
                </a:lnTo>
                <a:lnTo>
                  <a:pt x="11429999" y="6419849"/>
                </a:lnTo>
                <a:close/>
              </a:path>
            </a:pathLst>
          </a:custGeom>
          <a:solidFill>
            <a:srgbClr val="2416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2"/>
          <p:cNvSpPr txBox="1">
            <a:spLocks noGrp="1"/>
          </p:cNvSpPr>
          <p:nvPr>
            <p:ph type="title"/>
          </p:nvPr>
        </p:nvSpPr>
        <p:spPr>
          <a:xfrm>
            <a:off x="1630362" y="1616075"/>
            <a:ext cx="4402455" cy="5397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Presentation	Credits</a:t>
            </a:r>
            <a:endParaRPr sz="3350"/>
          </a:p>
        </p:txBody>
      </p:sp>
      <p:sp>
        <p:nvSpPr>
          <p:cNvPr id="57" name="Google Shape;57;p2"/>
          <p:cNvSpPr txBox="1"/>
          <p:nvPr/>
        </p:nvSpPr>
        <p:spPr>
          <a:xfrm>
            <a:off x="1630362" y="2592387"/>
            <a:ext cx="1390015" cy="2825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Presented To</a:t>
            </a:r>
            <a:endParaRPr sz="1650">
              <a:latin typeface="Trebuchet MS"/>
              <a:ea typeface="Trebuchet MS"/>
              <a:cs typeface="Trebuchet MS"/>
              <a:sym typeface="Trebuchet MS"/>
            </a:endParaRPr>
          </a:p>
        </p:txBody>
      </p:sp>
      <p:sp>
        <p:nvSpPr>
          <p:cNvPr id="58" name="Google Shape;58;p2"/>
          <p:cNvSpPr txBox="1"/>
          <p:nvPr/>
        </p:nvSpPr>
        <p:spPr>
          <a:xfrm>
            <a:off x="1630362" y="3063874"/>
            <a:ext cx="3043555" cy="2311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350">
                <a:solidFill>
                  <a:srgbClr val="D9D0E6"/>
                </a:solidFill>
                <a:latin typeface="Trebuchet MS"/>
                <a:ea typeface="Trebuchet MS"/>
                <a:cs typeface="Trebuchet MS"/>
                <a:sym typeface="Trebuchet MS"/>
              </a:rPr>
              <a:t>Swarsha Kashyap (Assistant Professor)</a:t>
            </a:r>
            <a:endParaRPr sz="1350">
              <a:latin typeface="Trebuchet MS"/>
              <a:ea typeface="Trebuchet MS"/>
              <a:cs typeface="Trebuchet MS"/>
              <a:sym typeface="Trebuchet MS"/>
            </a:endParaRPr>
          </a:p>
        </p:txBody>
      </p:sp>
      <p:sp>
        <p:nvSpPr>
          <p:cNvPr id="59" name="Google Shape;59;p2"/>
          <p:cNvSpPr txBox="1"/>
          <p:nvPr/>
        </p:nvSpPr>
        <p:spPr>
          <a:xfrm>
            <a:off x="5920928" y="2592387"/>
            <a:ext cx="1390015" cy="2825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Presented By</a:t>
            </a:r>
            <a:endParaRPr sz="1650">
              <a:latin typeface="Trebuchet MS"/>
              <a:ea typeface="Trebuchet MS"/>
              <a:cs typeface="Trebuchet MS"/>
              <a:sym typeface="Trebuchet MS"/>
            </a:endParaRPr>
          </a:p>
        </p:txBody>
      </p:sp>
      <p:sp>
        <p:nvSpPr>
          <p:cNvPr id="60" name="Google Shape;60;p2"/>
          <p:cNvSpPr txBox="1"/>
          <p:nvPr/>
        </p:nvSpPr>
        <p:spPr>
          <a:xfrm>
            <a:off x="5920928" y="3063874"/>
            <a:ext cx="1109400" cy="231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350">
                <a:solidFill>
                  <a:srgbClr val="D9D0E6"/>
                </a:solidFill>
                <a:latin typeface="Trebuchet MS"/>
                <a:ea typeface="Trebuchet MS"/>
                <a:cs typeface="Trebuchet MS"/>
                <a:sym typeface="Trebuchet MS"/>
              </a:rPr>
              <a:t>Akshat Mishra</a:t>
            </a:r>
            <a:endParaRPr sz="1350">
              <a:latin typeface="Trebuchet MS"/>
              <a:ea typeface="Trebuchet MS"/>
              <a:cs typeface="Trebuchet MS"/>
              <a:sym typeface="Trebuchet MS"/>
            </a:endParaRPr>
          </a:p>
        </p:txBody>
      </p:sp>
      <p:sp>
        <p:nvSpPr>
          <p:cNvPr id="61" name="Google Shape;61;p2"/>
          <p:cNvSpPr txBox="1"/>
          <p:nvPr/>
        </p:nvSpPr>
        <p:spPr>
          <a:xfrm>
            <a:off x="5920928" y="3492500"/>
            <a:ext cx="704850" cy="2311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350">
                <a:solidFill>
                  <a:srgbClr val="D9D0E6"/>
                </a:solidFill>
                <a:latin typeface="Trebuchet MS"/>
                <a:ea typeface="Trebuchet MS"/>
                <a:cs typeface="Trebuchet MS"/>
                <a:sym typeface="Trebuchet MS"/>
              </a:rPr>
              <a:t>Ankit Pal</a:t>
            </a:r>
            <a:endParaRPr sz="1350">
              <a:latin typeface="Trebuchet MS"/>
              <a:ea typeface="Trebuchet MS"/>
              <a:cs typeface="Trebuchet MS"/>
              <a:sym typeface="Trebuchet MS"/>
            </a:endParaRPr>
          </a:p>
        </p:txBody>
      </p:sp>
      <p:sp>
        <p:nvSpPr>
          <p:cNvPr id="62" name="Google Shape;62;p2"/>
          <p:cNvSpPr txBox="1"/>
          <p:nvPr/>
        </p:nvSpPr>
        <p:spPr>
          <a:xfrm>
            <a:off x="5744599" y="3910625"/>
            <a:ext cx="1932900" cy="2205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350">
                <a:solidFill>
                  <a:srgbClr val="D9D0E6"/>
                </a:solidFill>
                <a:latin typeface="Trebuchet MS"/>
                <a:ea typeface="Trebuchet MS"/>
                <a:cs typeface="Trebuchet MS"/>
                <a:sym typeface="Trebuchet MS"/>
              </a:rPr>
              <a:t>Akshay Singh Senger</a:t>
            </a:r>
            <a:endParaRPr sz="1350">
              <a:latin typeface="Trebuchet MS"/>
              <a:ea typeface="Trebuchet MS"/>
              <a:cs typeface="Trebuchet MS"/>
              <a:sym typeface="Trebuchet MS"/>
            </a:endParaRPr>
          </a:p>
        </p:txBody>
      </p:sp>
      <p:sp>
        <p:nvSpPr>
          <p:cNvPr id="63" name="Google Shape;63;p2"/>
          <p:cNvSpPr txBox="1"/>
          <p:nvPr/>
        </p:nvSpPr>
        <p:spPr>
          <a:xfrm>
            <a:off x="5920928" y="4349750"/>
            <a:ext cx="1112400" cy="231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350">
                <a:solidFill>
                  <a:srgbClr val="D9D0E6"/>
                </a:solidFill>
                <a:latin typeface="Trebuchet MS"/>
                <a:ea typeface="Trebuchet MS"/>
                <a:cs typeface="Trebuchet MS"/>
                <a:sym typeface="Trebuchet MS"/>
              </a:rPr>
              <a:t>Divyam Tiwari</a:t>
            </a:r>
            <a:endParaRPr sz="1350">
              <a:latin typeface="Trebuchet MS"/>
              <a:ea typeface="Trebuchet MS"/>
              <a:cs typeface="Trebuchet MS"/>
              <a:sym typeface="Trebuchet MS"/>
            </a:endParaRPr>
          </a:p>
        </p:txBody>
      </p:sp>
      <p:pic>
        <p:nvPicPr>
          <p:cNvPr id="64" name="Google Shape;64;p2"/>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65" name="Google Shape;65;p2"/>
          <p:cNvSpPr/>
          <p:nvPr/>
        </p:nvSpPr>
        <p:spPr>
          <a:xfrm>
            <a:off x="9525000" y="5892800"/>
            <a:ext cx="1754400" cy="4191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 name="Google Shape;66;p2"/>
          <p:cNvSpPr txBox="1"/>
          <p:nvPr/>
        </p:nvSpPr>
        <p:spPr>
          <a:xfrm>
            <a:off x="6426275" y="4131125"/>
            <a:ext cx="53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630362" y="2587625"/>
            <a:ext cx="6374130" cy="5397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What	Are	AI	Voice	Assistants?</a:t>
            </a:r>
            <a:endParaRPr sz="3350"/>
          </a:p>
        </p:txBody>
      </p:sp>
      <p:sp>
        <p:nvSpPr>
          <p:cNvPr id="72" name="Google Shape;72;p3"/>
          <p:cNvSpPr/>
          <p:nvPr/>
        </p:nvSpPr>
        <p:spPr>
          <a:xfrm>
            <a:off x="1647824" y="3543299"/>
            <a:ext cx="381000" cy="381000"/>
          </a:xfrm>
          <a:custGeom>
            <a:avLst/>
            <a:gdLst/>
            <a:ahLst/>
            <a:cxnLst/>
            <a:rect l="l" t="t" r="r" b="b"/>
            <a:pathLst>
              <a:path w="381000" h="381000" extrusionOk="0">
                <a:moveTo>
                  <a:pt x="343821" y="380999"/>
                </a:moveTo>
                <a:lnTo>
                  <a:pt x="37178" y="380999"/>
                </a:lnTo>
                <a:lnTo>
                  <a:pt x="31711" y="379912"/>
                </a:lnTo>
                <a:lnTo>
                  <a:pt x="1087" y="349288"/>
                </a:lnTo>
                <a:lnTo>
                  <a:pt x="0" y="343821"/>
                </a:lnTo>
                <a:lnTo>
                  <a:pt x="0" y="338137"/>
                </a:lnTo>
                <a:lnTo>
                  <a:pt x="0" y="37178"/>
                </a:lnTo>
                <a:lnTo>
                  <a:pt x="21208" y="5437"/>
                </a:lnTo>
                <a:lnTo>
                  <a:pt x="37178" y="0"/>
                </a:lnTo>
                <a:lnTo>
                  <a:pt x="343821" y="0"/>
                </a:lnTo>
                <a:lnTo>
                  <a:pt x="375561" y="21207"/>
                </a:lnTo>
                <a:lnTo>
                  <a:pt x="380999" y="37178"/>
                </a:lnTo>
                <a:lnTo>
                  <a:pt x="380999" y="343821"/>
                </a:lnTo>
                <a:lnTo>
                  <a:pt x="359791" y="375561"/>
                </a:lnTo>
                <a:lnTo>
                  <a:pt x="349288" y="379912"/>
                </a:lnTo>
                <a:lnTo>
                  <a:pt x="343821" y="380999"/>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 name="Google Shape;73;p3"/>
          <p:cNvSpPr txBox="1"/>
          <p:nvPr/>
        </p:nvSpPr>
        <p:spPr>
          <a:xfrm>
            <a:off x="2187575" y="3573462"/>
            <a:ext cx="1161415" cy="2825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Definition</a:t>
            </a:r>
            <a:endParaRPr sz="1650">
              <a:latin typeface="Trebuchet MS"/>
              <a:ea typeface="Trebuchet MS"/>
              <a:cs typeface="Trebuchet MS"/>
              <a:sym typeface="Trebuchet MS"/>
            </a:endParaRPr>
          </a:p>
        </p:txBody>
      </p:sp>
      <p:sp>
        <p:nvSpPr>
          <p:cNvPr id="74" name="Google Shape;74;p3"/>
          <p:cNvSpPr txBox="1"/>
          <p:nvPr/>
        </p:nvSpPr>
        <p:spPr>
          <a:xfrm>
            <a:off x="2187575" y="3974464"/>
            <a:ext cx="3271520" cy="1130300"/>
          </a:xfrm>
          <a:prstGeom prst="rect">
            <a:avLst/>
          </a:prstGeom>
          <a:noFill/>
          <a:ln>
            <a:noFill/>
          </a:ln>
        </p:spPr>
        <p:txBody>
          <a:bodyPr spcFirstLastPara="1" wrap="square" lIns="0" tIns="12700" rIns="0" bIns="0" anchor="t" anchorCtr="0">
            <a:spAutoFit/>
          </a:bodyPr>
          <a:lstStyle/>
          <a:p>
            <a:pPr marL="12700" marR="508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AI voice assistants are virtual personal  assistants that use voice recognition and  natural language processing to execute  various tasks as per user commands.</a:t>
            </a:r>
            <a:endParaRPr sz="1350">
              <a:latin typeface="Trebuchet MS"/>
              <a:ea typeface="Trebuchet MS"/>
              <a:cs typeface="Trebuchet MS"/>
              <a:sym typeface="Trebuchet MS"/>
            </a:endParaRPr>
          </a:p>
        </p:txBody>
      </p:sp>
      <p:sp>
        <p:nvSpPr>
          <p:cNvPr id="75" name="Google Shape;75;p3"/>
          <p:cNvSpPr/>
          <p:nvPr/>
        </p:nvSpPr>
        <p:spPr>
          <a:xfrm>
            <a:off x="5800723" y="3543299"/>
            <a:ext cx="390525" cy="381000"/>
          </a:xfrm>
          <a:custGeom>
            <a:avLst/>
            <a:gdLst/>
            <a:ahLst/>
            <a:cxnLst/>
            <a:rect l="l" t="t" r="r" b="b"/>
            <a:pathLst>
              <a:path w="390525" h="381000" extrusionOk="0">
                <a:moveTo>
                  <a:pt x="353345" y="380999"/>
                </a:moveTo>
                <a:lnTo>
                  <a:pt x="37179" y="380999"/>
                </a:lnTo>
                <a:lnTo>
                  <a:pt x="31711" y="379912"/>
                </a:lnTo>
                <a:lnTo>
                  <a:pt x="1087" y="349288"/>
                </a:lnTo>
                <a:lnTo>
                  <a:pt x="0" y="343821"/>
                </a:lnTo>
                <a:lnTo>
                  <a:pt x="0" y="338137"/>
                </a:lnTo>
                <a:lnTo>
                  <a:pt x="0" y="37178"/>
                </a:lnTo>
                <a:lnTo>
                  <a:pt x="21208" y="5437"/>
                </a:lnTo>
                <a:lnTo>
                  <a:pt x="37179" y="0"/>
                </a:lnTo>
                <a:lnTo>
                  <a:pt x="353345" y="0"/>
                </a:lnTo>
                <a:lnTo>
                  <a:pt x="385086" y="21207"/>
                </a:lnTo>
                <a:lnTo>
                  <a:pt x="390524" y="37178"/>
                </a:lnTo>
                <a:lnTo>
                  <a:pt x="390524" y="343821"/>
                </a:lnTo>
                <a:lnTo>
                  <a:pt x="369316" y="375561"/>
                </a:lnTo>
                <a:lnTo>
                  <a:pt x="358813" y="379912"/>
                </a:lnTo>
                <a:lnTo>
                  <a:pt x="353345" y="380999"/>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 name="Google Shape;76;p3"/>
          <p:cNvSpPr txBox="1"/>
          <p:nvPr/>
        </p:nvSpPr>
        <p:spPr>
          <a:xfrm>
            <a:off x="1756568" y="3540125"/>
            <a:ext cx="4311600" cy="32400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1	</a:t>
            </a:r>
            <a:endParaRPr sz="2000">
              <a:latin typeface="Trebuchet MS"/>
              <a:ea typeface="Trebuchet MS"/>
              <a:cs typeface="Trebuchet MS"/>
              <a:sym typeface="Trebuchet MS"/>
            </a:endParaRPr>
          </a:p>
        </p:txBody>
      </p:sp>
      <p:sp>
        <p:nvSpPr>
          <p:cNvPr id="77" name="Google Shape;77;p3"/>
          <p:cNvSpPr txBox="1"/>
          <p:nvPr/>
        </p:nvSpPr>
        <p:spPr>
          <a:xfrm>
            <a:off x="6191250" y="3540125"/>
            <a:ext cx="3540600" cy="20142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2.   Importance and Applications</a:t>
            </a:r>
            <a:endParaRPr sz="1650">
              <a:latin typeface="Trebuchet MS"/>
              <a:ea typeface="Trebuchet MS"/>
              <a:cs typeface="Trebuchet MS"/>
              <a:sym typeface="Trebuchet MS"/>
            </a:endParaRPr>
          </a:p>
          <a:p>
            <a:pPr marL="12700" marR="5080" lvl="0" indent="0" algn="l" rtl="0">
              <a:lnSpc>
                <a:spcPct val="133500"/>
              </a:lnSpc>
              <a:spcBef>
                <a:spcPts val="1155"/>
              </a:spcBef>
              <a:spcAft>
                <a:spcPts val="0"/>
              </a:spcAft>
              <a:buNone/>
            </a:pPr>
            <a:r>
              <a:rPr lang="en-US" sz="1350">
                <a:solidFill>
                  <a:srgbClr val="D9D0E6"/>
                </a:solidFill>
                <a:latin typeface="Trebuchet MS"/>
                <a:ea typeface="Trebuchet MS"/>
                <a:cs typeface="Trebuchet MS"/>
                <a:sym typeface="Trebuchet MS"/>
              </a:rPr>
              <a:t>AI voice assistants have revolutionized the  way we interact with technology, making  several daily tasks much more accessible  and efficient. They're used to do  everything from scheduling appointments  to ordering food and even making phone  calls!</a:t>
            </a:r>
            <a:endParaRPr sz="1350">
              <a:latin typeface="Trebuchet MS"/>
              <a:ea typeface="Trebuchet MS"/>
              <a:cs typeface="Trebuchet MS"/>
              <a:sym typeface="Trebuchet MS"/>
            </a:endParaRPr>
          </a:p>
        </p:txBody>
      </p:sp>
      <p:pic>
        <p:nvPicPr>
          <p:cNvPr id="78" name="Google Shape;78;p3"/>
          <p:cNvPicPr preferRelativeResize="0"/>
          <p:nvPr/>
        </p:nvPicPr>
        <p:blipFill rotWithShape="1">
          <a:blip r:embed="rId3">
            <a:alphaModFix/>
          </a:blip>
          <a:srcRect/>
          <a:stretch/>
        </p:blipFill>
        <p:spPr>
          <a:xfrm>
            <a:off x="0" y="0"/>
            <a:ext cx="11429999" cy="2143124"/>
          </a:xfrm>
          <a:prstGeom prst="rect">
            <a:avLst/>
          </a:prstGeom>
          <a:noFill/>
          <a:ln>
            <a:noFill/>
          </a:ln>
        </p:spPr>
      </p:pic>
      <p:pic>
        <p:nvPicPr>
          <p:cNvPr id="79" name="Google Shape;79;p3"/>
          <p:cNvPicPr preferRelativeResize="0"/>
          <p:nvPr/>
        </p:nvPicPr>
        <p:blipFill rotWithShape="1">
          <a:blip r:embed="rId4">
            <a:alphaModFix/>
          </a:blip>
          <a:srcRect/>
          <a:stretch/>
        </p:blipFill>
        <p:spPr>
          <a:xfrm>
            <a:off x="9548494" y="5879083"/>
            <a:ext cx="1754504" cy="419100"/>
          </a:xfrm>
          <a:prstGeom prst="rect">
            <a:avLst/>
          </a:prstGeom>
          <a:noFill/>
          <a:ln>
            <a:noFill/>
          </a:ln>
        </p:spPr>
      </p:pic>
      <p:sp>
        <p:nvSpPr>
          <p:cNvPr id="80" name="Google Shape;80;p3"/>
          <p:cNvSpPr/>
          <p:nvPr/>
        </p:nvSpPr>
        <p:spPr>
          <a:xfrm>
            <a:off x="9613900" y="5969000"/>
            <a:ext cx="1701900" cy="292200"/>
          </a:xfrm>
          <a:prstGeom prst="rect">
            <a:avLst/>
          </a:prstGeom>
          <a:solidFill>
            <a:srgbClr val="241631"/>
          </a:solidFill>
          <a:ln w="9525" cap="flat" cmpd="sng">
            <a:solidFill>
              <a:srgbClr val="24163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351C75"/>
              </a:solidFill>
              <a:latin typeface="Calibri"/>
              <a:ea typeface="Calibri"/>
              <a:cs typeface="Calibri"/>
              <a:sym typeface="Calibri"/>
            </a:endParaRPr>
          </a:p>
        </p:txBody>
      </p:sp>
      <p:sp>
        <p:nvSpPr>
          <p:cNvPr id="81" name="Google Shape;81;p3"/>
          <p:cNvSpPr/>
          <p:nvPr/>
        </p:nvSpPr>
        <p:spPr>
          <a:xfrm>
            <a:off x="9613900" y="5943600"/>
            <a:ext cx="838200" cy="2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txBox="1">
            <a:spLocks noGrp="1"/>
          </p:cNvSpPr>
          <p:nvPr>
            <p:ph type="title"/>
          </p:nvPr>
        </p:nvSpPr>
        <p:spPr>
          <a:xfrm>
            <a:off x="1630362" y="1120775"/>
            <a:ext cx="7250430" cy="1073150"/>
          </a:xfrm>
          <a:prstGeom prst="rect">
            <a:avLst/>
          </a:prstGeom>
          <a:noFill/>
          <a:ln>
            <a:noFill/>
          </a:ln>
        </p:spPr>
        <p:txBody>
          <a:bodyPr spcFirstLastPara="1" wrap="square" lIns="0" tIns="6350" rIns="0" bIns="0" anchor="t" anchorCtr="0">
            <a:spAutoFit/>
          </a:bodyPr>
          <a:lstStyle/>
          <a:p>
            <a:pPr marL="12700" marR="5080" lvl="0" indent="0" algn="l" rtl="0">
              <a:lnSpc>
                <a:spcPct val="125373"/>
              </a:lnSpc>
              <a:spcBef>
                <a:spcPts val="0"/>
              </a:spcBef>
              <a:spcAft>
                <a:spcPts val="0"/>
              </a:spcAft>
              <a:buNone/>
            </a:pPr>
            <a:r>
              <a:rPr lang="en-US" sz="3350"/>
              <a:t>Features	of	Python-Based	AI	Voice  Assistant</a:t>
            </a:r>
            <a:endParaRPr sz="3350"/>
          </a:p>
        </p:txBody>
      </p:sp>
      <p:sp>
        <p:nvSpPr>
          <p:cNvPr id="87" name="Google Shape;87;p4"/>
          <p:cNvSpPr txBox="1"/>
          <p:nvPr/>
        </p:nvSpPr>
        <p:spPr>
          <a:xfrm>
            <a:off x="1630362" y="2625725"/>
            <a:ext cx="242125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Speech	Recognition</a:t>
            </a:r>
            <a:endParaRPr sz="2000">
              <a:latin typeface="Trebuchet MS"/>
              <a:ea typeface="Trebuchet MS"/>
              <a:cs typeface="Trebuchet MS"/>
              <a:sym typeface="Trebuchet MS"/>
            </a:endParaRPr>
          </a:p>
        </p:txBody>
      </p:sp>
      <p:sp>
        <p:nvSpPr>
          <p:cNvPr id="88" name="Google Shape;88;p4"/>
          <p:cNvSpPr txBox="1"/>
          <p:nvPr/>
        </p:nvSpPr>
        <p:spPr>
          <a:xfrm>
            <a:off x="1630362" y="3079114"/>
            <a:ext cx="2443480" cy="1673225"/>
          </a:xfrm>
          <a:prstGeom prst="rect">
            <a:avLst/>
          </a:prstGeom>
          <a:noFill/>
          <a:ln>
            <a:noFill/>
          </a:ln>
        </p:spPr>
        <p:txBody>
          <a:bodyPr spcFirstLastPara="1" wrap="square" lIns="0" tIns="14600" rIns="0" bIns="0" anchor="t" anchorCtr="0">
            <a:spAutoFit/>
          </a:bodyPr>
          <a:lstStyle/>
          <a:p>
            <a:pPr marL="12700" marR="5080" lvl="0" indent="0" algn="l" rtl="0">
              <a:lnSpc>
                <a:spcPct val="133300"/>
              </a:lnSpc>
              <a:spcBef>
                <a:spcPts val="0"/>
              </a:spcBef>
              <a:spcAft>
                <a:spcPts val="0"/>
              </a:spcAft>
              <a:buNone/>
            </a:pPr>
            <a:r>
              <a:rPr lang="en-US" sz="1350">
                <a:solidFill>
                  <a:srgbClr val="D9D0E6"/>
                </a:solidFill>
                <a:latin typeface="Trebuchet MS"/>
                <a:ea typeface="Trebuchet MS"/>
                <a:cs typeface="Trebuchet MS"/>
                <a:sym typeface="Trebuchet MS"/>
              </a:rPr>
              <a:t>The AI assistant can accurately  understand and recognize  human speech. It then  translates it into data so that  it can be processed and  executed.</a:t>
            </a:r>
            <a:endParaRPr sz="1350">
              <a:latin typeface="Trebuchet MS"/>
              <a:ea typeface="Trebuchet MS"/>
              <a:cs typeface="Trebuchet MS"/>
              <a:sym typeface="Trebuchet MS"/>
            </a:endParaRPr>
          </a:p>
        </p:txBody>
      </p:sp>
      <p:sp>
        <p:nvSpPr>
          <p:cNvPr id="89" name="Google Shape;89;p4"/>
          <p:cNvSpPr txBox="1"/>
          <p:nvPr/>
        </p:nvSpPr>
        <p:spPr>
          <a:xfrm>
            <a:off x="4493517" y="3402964"/>
            <a:ext cx="2233930" cy="1673225"/>
          </a:xfrm>
          <a:prstGeom prst="rect">
            <a:avLst/>
          </a:prstGeom>
          <a:noFill/>
          <a:ln>
            <a:noFill/>
          </a:ln>
        </p:spPr>
        <p:txBody>
          <a:bodyPr spcFirstLastPara="1" wrap="square" lIns="0" tIns="14600" rIns="0" bIns="0" anchor="t" anchorCtr="0">
            <a:spAutoFit/>
          </a:bodyPr>
          <a:lstStyle/>
          <a:p>
            <a:pPr marL="12700" marR="5080" lvl="0" indent="0" algn="l" rtl="0">
              <a:lnSpc>
                <a:spcPct val="133300"/>
              </a:lnSpc>
              <a:spcBef>
                <a:spcPts val="0"/>
              </a:spcBef>
              <a:spcAft>
                <a:spcPts val="0"/>
              </a:spcAft>
              <a:buNone/>
            </a:pPr>
            <a:r>
              <a:rPr lang="en-US" sz="1350">
                <a:solidFill>
                  <a:srgbClr val="D9D0E6"/>
                </a:solidFill>
                <a:latin typeface="Trebuchet MS"/>
                <a:ea typeface="Trebuchet MS"/>
                <a:cs typeface="Trebuchet MS"/>
                <a:sym typeface="Trebuchet MS"/>
              </a:rPr>
              <a:t>The AI assistant can analyze  and understand natural  language so you can  communicate with it in the  way that you would with  another person.</a:t>
            </a:r>
            <a:endParaRPr sz="1350">
              <a:latin typeface="Trebuchet MS"/>
              <a:ea typeface="Trebuchet MS"/>
              <a:cs typeface="Trebuchet MS"/>
              <a:sym typeface="Trebuchet MS"/>
            </a:endParaRPr>
          </a:p>
        </p:txBody>
      </p:sp>
      <p:sp>
        <p:nvSpPr>
          <p:cNvPr id="90" name="Google Shape;90;p4"/>
          <p:cNvSpPr txBox="1"/>
          <p:nvPr/>
        </p:nvSpPr>
        <p:spPr>
          <a:xfrm>
            <a:off x="4493517" y="2625725"/>
            <a:ext cx="4884300" cy="631500"/>
          </a:xfrm>
          <a:prstGeom prst="rect">
            <a:avLst/>
          </a:prstGeom>
          <a:noFill/>
          <a:ln>
            <a:noFill/>
          </a:ln>
        </p:spPr>
        <p:txBody>
          <a:bodyPr spcFirstLastPara="1" wrap="square" lIns="0" tIns="6350" rIns="0" bIns="0" anchor="t" anchorCtr="0">
            <a:spAutoFit/>
          </a:bodyPr>
          <a:lstStyle/>
          <a:p>
            <a:pPr marL="12700" marR="5080" lvl="0" indent="0" algn="l" rtl="0">
              <a:lnSpc>
                <a:spcPct val="103099"/>
              </a:lnSpc>
              <a:spcBef>
                <a:spcPts val="0"/>
              </a:spcBef>
              <a:spcAft>
                <a:spcPts val="0"/>
              </a:spcAft>
              <a:buNone/>
            </a:pPr>
            <a:r>
              <a:rPr lang="en-US" sz="2000" b="1">
                <a:solidFill>
                  <a:srgbClr val="FF726D"/>
                </a:solidFill>
                <a:latin typeface="Trebuchet MS"/>
                <a:ea typeface="Trebuchet MS"/>
                <a:cs typeface="Trebuchet MS"/>
                <a:sym typeface="Trebuchet MS"/>
              </a:rPr>
              <a:t>Natural	Language	     Task	 Automation  Processing</a:t>
            </a:r>
            <a:endParaRPr sz="2000">
              <a:latin typeface="Trebuchet MS"/>
              <a:ea typeface="Trebuchet MS"/>
              <a:cs typeface="Trebuchet MS"/>
              <a:sym typeface="Trebuchet MS"/>
            </a:endParaRPr>
          </a:p>
        </p:txBody>
      </p:sp>
      <p:sp>
        <p:nvSpPr>
          <p:cNvPr id="91" name="Google Shape;91;p4"/>
          <p:cNvSpPr txBox="1"/>
          <p:nvPr/>
        </p:nvSpPr>
        <p:spPr>
          <a:xfrm>
            <a:off x="7356673" y="3079114"/>
            <a:ext cx="2211705" cy="1673225"/>
          </a:xfrm>
          <a:prstGeom prst="rect">
            <a:avLst/>
          </a:prstGeom>
          <a:noFill/>
          <a:ln>
            <a:noFill/>
          </a:ln>
        </p:spPr>
        <p:txBody>
          <a:bodyPr spcFirstLastPara="1" wrap="square" lIns="0" tIns="14600" rIns="0" bIns="0" anchor="t" anchorCtr="0">
            <a:spAutoFit/>
          </a:bodyPr>
          <a:lstStyle/>
          <a:p>
            <a:pPr marL="12700" marR="5080" lvl="0" indent="0" algn="l" rtl="0">
              <a:lnSpc>
                <a:spcPct val="133300"/>
              </a:lnSpc>
              <a:spcBef>
                <a:spcPts val="0"/>
              </a:spcBef>
              <a:spcAft>
                <a:spcPts val="0"/>
              </a:spcAft>
              <a:buNone/>
            </a:pPr>
            <a:r>
              <a:rPr lang="en-US" sz="1350">
                <a:solidFill>
                  <a:srgbClr val="D9D0E6"/>
                </a:solidFill>
                <a:latin typeface="Trebuchet MS"/>
                <a:ea typeface="Trebuchet MS"/>
                <a:cs typeface="Trebuchet MS"/>
                <a:sym typeface="Trebuchet MS"/>
              </a:rPr>
              <a:t>The assistant can perform  various pre-defined tasks  upon receiving voice  commands, causing your  devices and applications to  act accordingly.</a:t>
            </a:r>
            <a:endParaRPr sz="1350">
              <a:latin typeface="Trebuchet MS"/>
              <a:ea typeface="Trebuchet MS"/>
              <a:cs typeface="Trebuchet MS"/>
              <a:sym typeface="Trebuchet MS"/>
            </a:endParaRPr>
          </a:p>
        </p:txBody>
      </p:sp>
      <p:pic>
        <p:nvPicPr>
          <p:cNvPr id="92" name="Google Shape;92;p4"/>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93" name="Google Shape;93;p4"/>
          <p:cNvSpPr/>
          <p:nvPr/>
        </p:nvSpPr>
        <p:spPr>
          <a:xfrm>
            <a:off x="9586600" y="5842000"/>
            <a:ext cx="1754400" cy="419100"/>
          </a:xfrm>
          <a:prstGeom prst="roundRect">
            <a:avLst>
              <a:gd name="adj" fmla="val 16667"/>
            </a:avLst>
          </a:prstGeom>
          <a:solidFill>
            <a:srgbClr val="24163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sp>
        <p:nvSpPr>
          <p:cNvPr id="98" name="Google Shape;98;p5"/>
          <p:cNvSpPr/>
          <p:nvPr/>
        </p:nvSpPr>
        <p:spPr>
          <a:xfrm>
            <a:off x="0" y="0"/>
            <a:ext cx="11430000" cy="6762750"/>
          </a:xfrm>
          <a:custGeom>
            <a:avLst/>
            <a:gdLst/>
            <a:ahLst/>
            <a:cxnLst/>
            <a:rect l="l" t="t" r="r" b="b"/>
            <a:pathLst>
              <a:path w="11430000" h="6762750" extrusionOk="0">
                <a:moveTo>
                  <a:pt x="0" y="0"/>
                </a:moveTo>
                <a:lnTo>
                  <a:pt x="11429999" y="0"/>
                </a:lnTo>
                <a:lnTo>
                  <a:pt x="11429999" y="6762749"/>
                </a:lnTo>
                <a:lnTo>
                  <a:pt x="0" y="6762749"/>
                </a:lnTo>
                <a:lnTo>
                  <a:pt x="0" y="0"/>
                </a:lnTo>
                <a:close/>
              </a:path>
            </a:pathLst>
          </a:custGeom>
          <a:solidFill>
            <a:srgbClr val="2416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99;p5"/>
          <p:cNvSpPr txBox="1">
            <a:spLocks noGrp="1"/>
          </p:cNvSpPr>
          <p:nvPr>
            <p:ph type="title"/>
          </p:nvPr>
        </p:nvSpPr>
        <p:spPr>
          <a:xfrm>
            <a:off x="1630362" y="444500"/>
            <a:ext cx="7031355" cy="1073150"/>
          </a:xfrm>
          <a:prstGeom prst="rect">
            <a:avLst/>
          </a:prstGeom>
          <a:noFill/>
          <a:ln>
            <a:noFill/>
          </a:ln>
        </p:spPr>
        <p:txBody>
          <a:bodyPr spcFirstLastPara="1" wrap="square" lIns="0" tIns="6350" rIns="0" bIns="0" anchor="t" anchorCtr="0">
            <a:spAutoFit/>
          </a:bodyPr>
          <a:lstStyle/>
          <a:p>
            <a:pPr marL="12700" marR="5080" lvl="0" indent="0" algn="l" rtl="0">
              <a:lnSpc>
                <a:spcPct val="125373"/>
              </a:lnSpc>
              <a:spcBef>
                <a:spcPts val="0"/>
              </a:spcBef>
              <a:spcAft>
                <a:spcPts val="0"/>
              </a:spcAft>
              <a:buNone/>
            </a:pPr>
            <a:r>
              <a:rPr lang="en-US" sz="3350"/>
              <a:t>Building	a	Python-based	AI	Voice  Assistant</a:t>
            </a:r>
            <a:endParaRPr sz="3350"/>
          </a:p>
        </p:txBody>
      </p:sp>
      <p:pic>
        <p:nvPicPr>
          <p:cNvPr id="100" name="Google Shape;100;p5"/>
          <p:cNvPicPr preferRelativeResize="0"/>
          <p:nvPr/>
        </p:nvPicPr>
        <p:blipFill rotWithShape="1">
          <a:blip r:embed="rId3">
            <a:alphaModFix/>
          </a:blip>
          <a:srcRect/>
          <a:stretch/>
        </p:blipFill>
        <p:spPr>
          <a:xfrm>
            <a:off x="1647825" y="1885950"/>
            <a:ext cx="2543174" cy="1571624"/>
          </a:xfrm>
          <a:prstGeom prst="rect">
            <a:avLst/>
          </a:prstGeom>
          <a:noFill/>
          <a:ln>
            <a:noFill/>
          </a:ln>
        </p:spPr>
      </p:pic>
      <p:sp>
        <p:nvSpPr>
          <p:cNvPr id="101" name="Google Shape;101;p5"/>
          <p:cNvSpPr txBox="1"/>
          <p:nvPr/>
        </p:nvSpPr>
        <p:spPr>
          <a:xfrm>
            <a:off x="1630362" y="3649662"/>
            <a:ext cx="21901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Choosing the Right  Libraries and Tools</a:t>
            </a:r>
            <a:endParaRPr sz="1650">
              <a:latin typeface="Trebuchet MS"/>
              <a:ea typeface="Trebuchet MS"/>
              <a:cs typeface="Trebuchet MS"/>
              <a:sym typeface="Trebuchet MS"/>
            </a:endParaRPr>
          </a:p>
        </p:txBody>
      </p:sp>
      <p:sp>
        <p:nvSpPr>
          <p:cNvPr id="102" name="Google Shape;102;p5"/>
          <p:cNvSpPr txBox="1"/>
          <p:nvPr/>
        </p:nvSpPr>
        <p:spPr>
          <a:xfrm>
            <a:off x="1630362" y="4317364"/>
            <a:ext cx="2437765" cy="1673225"/>
          </a:xfrm>
          <a:prstGeom prst="rect">
            <a:avLst/>
          </a:prstGeom>
          <a:noFill/>
          <a:ln>
            <a:noFill/>
          </a:ln>
        </p:spPr>
        <p:txBody>
          <a:bodyPr spcFirstLastPara="1" wrap="square" lIns="0" tIns="17125" rIns="0" bIns="0" anchor="t" anchorCtr="0">
            <a:spAutoFit/>
          </a:bodyPr>
          <a:lstStyle/>
          <a:p>
            <a:pPr marL="12700" marR="5080" lvl="0" indent="0" algn="l" rtl="0">
              <a:lnSpc>
                <a:spcPct val="131900"/>
              </a:lnSpc>
              <a:spcBef>
                <a:spcPts val="0"/>
              </a:spcBef>
              <a:spcAft>
                <a:spcPts val="0"/>
              </a:spcAft>
              <a:buNone/>
            </a:pPr>
            <a:r>
              <a:rPr lang="en-US" sz="1350">
                <a:solidFill>
                  <a:srgbClr val="D9D0E6"/>
                </a:solidFill>
                <a:latin typeface="Trebuchet MS"/>
                <a:ea typeface="Trebuchet MS"/>
                <a:cs typeface="Trebuchet MS"/>
                <a:sym typeface="Trebuchet MS"/>
              </a:rPr>
              <a:t>Python offers numerous open-  source libraries and tools for  building AI voice assistants.</a:t>
            </a:r>
            <a:endParaRPr sz="1350">
              <a:latin typeface="Trebuchet MS"/>
              <a:ea typeface="Trebuchet MS"/>
              <a:cs typeface="Trebuchet MS"/>
              <a:sym typeface="Trebuchet MS"/>
            </a:endParaRPr>
          </a:p>
          <a:p>
            <a:pPr marL="12700" marR="20193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Choosing the right ones can  help create a robust and  effective AI model.</a:t>
            </a:r>
            <a:endParaRPr sz="1350">
              <a:latin typeface="Trebuchet MS"/>
              <a:ea typeface="Trebuchet MS"/>
              <a:cs typeface="Trebuchet MS"/>
              <a:sym typeface="Trebuchet MS"/>
            </a:endParaRPr>
          </a:p>
        </p:txBody>
      </p:sp>
      <p:pic>
        <p:nvPicPr>
          <p:cNvPr id="103" name="Google Shape;103;p5"/>
          <p:cNvPicPr preferRelativeResize="0"/>
          <p:nvPr/>
        </p:nvPicPr>
        <p:blipFill rotWithShape="1">
          <a:blip r:embed="rId4">
            <a:alphaModFix/>
          </a:blip>
          <a:srcRect/>
          <a:stretch/>
        </p:blipFill>
        <p:spPr>
          <a:xfrm>
            <a:off x="4448175" y="1885950"/>
            <a:ext cx="2543174" cy="1571624"/>
          </a:xfrm>
          <a:prstGeom prst="rect">
            <a:avLst/>
          </a:prstGeom>
          <a:noFill/>
          <a:ln>
            <a:noFill/>
          </a:ln>
        </p:spPr>
      </p:pic>
      <p:sp>
        <p:nvSpPr>
          <p:cNvPr id="104" name="Google Shape;104;p5"/>
          <p:cNvSpPr txBox="1"/>
          <p:nvPr/>
        </p:nvSpPr>
        <p:spPr>
          <a:xfrm>
            <a:off x="4430712" y="3649662"/>
            <a:ext cx="25330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Designing and Training  the AI Model</a:t>
            </a:r>
            <a:endParaRPr sz="1650">
              <a:latin typeface="Trebuchet MS"/>
              <a:ea typeface="Trebuchet MS"/>
              <a:cs typeface="Trebuchet MS"/>
              <a:sym typeface="Trebuchet MS"/>
            </a:endParaRPr>
          </a:p>
        </p:txBody>
      </p:sp>
      <p:sp>
        <p:nvSpPr>
          <p:cNvPr id="105" name="Google Shape;105;p5"/>
          <p:cNvSpPr txBox="1"/>
          <p:nvPr/>
        </p:nvSpPr>
        <p:spPr>
          <a:xfrm>
            <a:off x="4430712" y="4317364"/>
            <a:ext cx="2354580" cy="1120775"/>
          </a:xfrm>
          <a:prstGeom prst="rect">
            <a:avLst/>
          </a:prstGeom>
          <a:noFill/>
          <a:ln>
            <a:noFill/>
          </a:ln>
        </p:spPr>
        <p:txBody>
          <a:bodyPr spcFirstLastPara="1" wrap="square" lIns="0" tIns="15875" rIns="0" bIns="0" anchor="t" anchorCtr="0">
            <a:spAutoFit/>
          </a:bodyPr>
          <a:lstStyle/>
          <a:p>
            <a:pPr marL="12700" marR="5080" lvl="0" indent="0" algn="l" rtl="0">
              <a:lnSpc>
                <a:spcPct val="132700"/>
              </a:lnSpc>
              <a:spcBef>
                <a:spcPts val="0"/>
              </a:spcBef>
              <a:spcAft>
                <a:spcPts val="0"/>
              </a:spcAft>
              <a:buNone/>
            </a:pPr>
            <a:r>
              <a:rPr lang="en-US" sz="1350">
                <a:solidFill>
                  <a:srgbClr val="D9D0E6"/>
                </a:solidFill>
                <a:latin typeface="Trebuchet MS"/>
                <a:ea typeface="Trebuchet MS"/>
                <a:cs typeface="Trebuchet MS"/>
                <a:sym typeface="Trebuchet MS"/>
              </a:rPr>
              <a:t>Designing and training the AI  model allows it to respond to  user commands elegantly,  accurately, and intelligently.</a:t>
            </a:r>
            <a:endParaRPr sz="1350">
              <a:latin typeface="Trebuchet MS"/>
              <a:ea typeface="Trebuchet MS"/>
              <a:cs typeface="Trebuchet MS"/>
              <a:sym typeface="Trebuchet MS"/>
            </a:endParaRPr>
          </a:p>
        </p:txBody>
      </p:sp>
      <p:pic>
        <p:nvPicPr>
          <p:cNvPr id="106" name="Google Shape;106;p5"/>
          <p:cNvPicPr preferRelativeResize="0"/>
          <p:nvPr/>
        </p:nvPicPr>
        <p:blipFill rotWithShape="1">
          <a:blip r:embed="rId5">
            <a:alphaModFix/>
          </a:blip>
          <a:srcRect/>
          <a:stretch/>
        </p:blipFill>
        <p:spPr>
          <a:xfrm>
            <a:off x="7248525" y="1885950"/>
            <a:ext cx="2543174" cy="1571624"/>
          </a:xfrm>
          <a:prstGeom prst="rect">
            <a:avLst/>
          </a:prstGeom>
          <a:noFill/>
          <a:ln>
            <a:noFill/>
          </a:ln>
        </p:spPr>
      </p:pic>
      <p:sp>
        <p:nvSpPr>
          <p:cNvPr id="107" name="Google Shape;107;p5"/>
          <p:cNvSpPr txBox="1"/>
          <p:nvPr/>
        </p:nvSpPr>
        <p:spPr>
          <a:xfrm>
            <a:off x="7231062" y="3649662"/>
            <a:ext cx="25330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Implementing Voice  Commands and Responses</a:t>
            </a:r>
            <a:endParaRPr sz="1650">
              <a:latin typeface="Trebuchet MS"/>
              <a:ea typeface="Trebuchet MS"/>
              <a:cs typeface="Trebuchet MS"/>
              <a:sym typeface="Trebuchet MS"/>
            </a:endParaRPr>
          </a:p>
        </p:txBody>
      </p:sp>
      <p:sp>
        <p:nvSpPr>
          <p:cNvPr id="108" name="Google Shape;108;p5"/>
          <p:cNvSpPr txBox="1"/>
          <p:nvPr/>
        </p:nvSpPr>
        <p:spPr>
          <a:xfrm>
            <a:off x="7231062" y="4317364"/>
            <a:ext cx="2487295" cy="1949450"/>
          </a:xfrm>
          <a:prstGeom prst="rect">
            <a:avLst/>
          </a:prstGeom>
          <a:noFill/>
          <a:ln>
            <a:noFill/>
          </a:ln>
        </p:spPr>
        <p:txBody>
          <a:bodyPr spcFirstLastPara="1" wrap="square" lIns="0" tIns="13950" rIns="0" bIns="0" anchor="t" anchorCtr="0">
            <a:spAutoFit/>
          </a:bodyPr>
          <a:lstStyle/>
          <a:p>
            <a:pPr marL="12700" marR="5080" lvl="0" indent="0" algn="l" rtl="0">
              <a:lnSpc>
                <a:spcPct val="133500"/>
              </a:lnSpc>
              <a:spcBef>
                <a:spcPts val="0"/>
              </a:spcBef>
              <a:spcAft>
                <a:spcPts val="0"/>
              </a:spcAft>
              <a:buNone/>
            </a:pPr>
            <a:r>
              <a:rPr lang="en-US" sz="1350">
                <a:solidFill>
                  <a:srgbClr val="D9D0E6"/>
                </a:solidFill>
                <a:latin typeface="Trebuchet MS"/>
                <a:ea typeface="Trebuchet MS"/>
                <a:cs typeface="Trebuchet MS"/>
                <a:sym typeface="Trebuchet MS"/>
              </a:rPr>
              <a:t>The AI model requires  implementing voice commands  and responses alongside the  targeted features. Perfecting  these commands ensures  effective communication  between user and assistant.</a:t>
            </a:r>
            <a:endParaRPr sz="1350">
              <a:latin typeface="Trebuchet MS"/>
              <a:ea typeface="Trebuchet MS"/>
              <a:cs typeface="Trebuchet MS"/>
              <a:sym typeface="Trebuchet MS"/>
            </a:endParaRPr>
          </a:p>
        </p:txBody>
      </p:sp>
      <p:pic>
        <p:nvPicPr>
          <p:cNvPr id="109" name="Google Shape;109;p5"/>
          <p:cNvPicPr preferRelativeResize="0"/>
          <p:nvPr/>
        </p:nvPicPr>
        <p:blipFill rotWithShape="1">
          <a:blip r:embed="rId6">
            <a:alphaModFix/>
          </a:blip>
          <a:srcRect/>
          <a:stretch/>
        </p:blipFill>
        <p:spPr>
          <a:xfrm>
            <a:off x="9548494" y="6223507"/>
            <a:ext cx="1754504" cy="419100"/>
          </a:xfrm>
          <a:prstGeom prst="rect">
            <a:avLst/>
          </a:prstGeom>
          <a:noFill/>
          <a:ln>
            <a:noFill/>
          </a:ln>
        </p:spPr>
      </p:pic>
      <p:sp>
        <p:nvSpPr>
          <p:cNvPr id="110" name="Google Shape;110;p5"/>
          <p:cNvSpPr/>
          <p:nvPr/>
        </p:nvSpPr>
        <p:spPr>
          <a:xfrm>
            <a:off x="9563100" y="6210300"/>
            <a:ext cx="1778100" cy="4698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1630362" y="854075"/>
            <a:ext cx="7907655" cy="1073150"/>
          </a:xfrm>
          <a:prstGeom prst="rect">
            <a:avLst/>
          </a:prstGeom>
          <a:noFill/>
          <a:ln>
            <a:noFill/>
          </a:ln>
        </p:spPr>
        <p:txBody>
          <a:bodyPr spcFirstLastPara="1" wrap="square" lIns="0" tIns="6350" rIns="0" bIns="0" anchor="t" anchorCtr="0">
            <a:spAutoFit/>
          </a:bodyPr>
          <a:lstStyle/>
          <a:p>
            <a:pPr marL="12700" marR="5080" lvl="0" indent="0" algn="l" rtl="0">
              <a:lnSpc>
                <a:spcPct val="125373"/>
              </a:lnSpc>
              <a:spcBef>
                <a:spcPts val="0"/>
              </a:spcBef>
              <a:spcAft>
                <a:spcPts val="0"/>
              </a:spcAft>
              <a:buNone/>
            </a:pPr>
            <a:r>
              <a:rPr lang="en-US" sz="3350"/>
              <a:t>Integration	and	Deployment	of	the	AI  Voice	Assistant</a:t>
            </a:r>
            <a:endParaRPr sz="3350"/>
          </a:p>
        </p:txBody>
      </p:sp>
      <p:sp>
        <p:nvSpPr>
          <p:cNvPr id="116" name="Google Shape;116;p6"/>
          <p:cNvSpPr/>
          <p:nvPr/>
        </p:nvSpPr>
        <p:spPr>
          <a:xfrm>
            <a:off x="1647824" y="2305049"/>
            <a:ext cx="2600325" cy="3228975"/>
          </a:xfrm>
          <a:custGeom>
            <a:avLst/>
            <a:gdLst/>
            <a:ahLst/>
            <a:cxnLst/>
            <a:rect l="l" t="t" r="r" b="b"/>
            <a:pathLst>
              <a:path w="2600325" h="3228975" extrusionOk="0">
                <a:moveTo>
                  <a:pt x="2563146" y="3228974"/>
                </a:moveTo>
                <a:lnTo>
                  <a:pt x="37178" y="3228974"/>
                </a:lnTo>
                <a:lnTo>
                  <a:pt x="31711" y="3227886"/>
                </a:lnTo>
                <a:lnTo>
                  <a:pt x="1087" y="3197263"/>
                </a:lnTo>
                <a:lnTo>
                  <a:pt x="0" y="3191796"/>
                </a:lnTo>
                <a:lnTo>
                  <a:pt x="0" y="3186112"/>
                </a:lnTo>
                <a:lnTo>
                  <a:pt x="0" y="37178"/>
                </a:lnTo>
                <a:lnTo>
                  <a:pt x="21208" y="5437"/>
                </a:lnTo>
                <a:lnTo>
                  <a:pt x="37178" y="0"/>
                </a:lnTo>
                <a:lnTo>
                  <a:pt x="2563146" y="0"/>
                </a:lnTo>
                <a:lnTo>
                  <a:pt x="2594886" y="21208"/>
                </a:lnTo>
                <a:lnTo>
                  <a:pt x="2600324" y="37178"/>
                </a:lnTo>
                <a:lnTo>
                  <a:pt x="2600324" y="3191796"/>
                </a:lnTo>
                <a:lnTo>
                  <a:pt x="2579115" y="3223536"/>
                </a:lnTo>
                <a:lnTo>
                  <a:pt x="2568613" y="3227886"/>
                </a:lnTo>
                <a:lnTo>
                  <a:pt x="2563146" y="3228974"/>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 name="Google Shape;117;p6"/>
          <p:cNvSpPr txBox="1"/>
          <p:nvPr/>
        </p:nvSpPr>
        <p:spPr>
          <a:xfrm>
            <a:off x="1801812" y="2449512"/>
            <a:ext cx="1961514" cy="8159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Connecting to  External APIs and  Services</a:t>
            </a:r>
            <a:endParaRPr sz="1650">
              <a:latin typeface="Trebuchet MS"/>
              <a:ea typeface="Trebuchet MS"/>
              <a:cs typeface="Trebuchet MS"/>
              <a:sym typeface="Trebuchet MS"/>
            </a:endParaRPr>
          </a:p>
        </p:txBody>
      </p:sp>
      <p:sp>
        <p:nvSpPr>
          <p:cNvPr id="118" name="Google Shape;118;p6"/>
          <p:cNvSpPr txBox="1"/>
          <p:nvPr/>
        </p:nvSpPr>
        <p:spPr>
          <a:xfrm>
            <a:off x="1801812" y="3383914"/>
            <a:ext cx="2091055" cy="1673225"/>
          </a:xfrm>
          <a:prstGeom prst="rect">
            <a:avLst/>
          </a:prstGeom>
          <a:noFill/>
          <a:ln>
            <a:noFill/>
          </a:ln>
        </p:spPr>
        <p:txBody>
          <a:bodyPr spcFirstLastPara="1" wrap="square" lIns="0" tIns="14600" rIns="0" bIns="0" anchor="t" anchorCtr="0">
            <a:spAutoFit/>
          </a:bodyPr>
          <a:lstStyle/>
          <a:p>
            <a:pPr marL="12700" marR="5080" lvl="0" indent="0" algn="l" rtl="0">
              <a:lnSpc>
                <a:spcPct val="133300"/>
              </a:lnSpc>
              <a:spcBef>
                <a:spcPts val="0"/>
              </a:spcBef>
              <a:spcAft>
                <a:spcPts val="0"/>
              </a:spcAft>
              <a:buNone/>
            </a:pPr>
            <a:r>
              <a:rPr lang="en-US" sz="1350">
                <a:solidFill>
                  <a:srgbClr val="D9D0E6"/>
                </a:solidFill>
                <a:latin typeface="Trebuchet MS"/>
                <a:ea typeface="Trebuchet MS"/>
                <a:cs typeface="Trebuchet MS"/>
                <a:sym typeface="Trebuchet MS"/>
              </a:rPr>
              <a:t>The AI voice assistant may  require integrations with  external APIs and services  to perform more complex  tasks, such as booking a  reservation.</a:t>
            </a:r>
            <a:endParaRPr sz="1350">
              <a:latin typeface="Trebuchet MS"/>
              <a:ea typeface="Trebuchet MS"/>
              <a:cs typeface="Trebuchet MS"/>
              <a:sym typeface="Trebuchet MS"/>
            </a:endParaRPr>
          </a:p>
        </p:txBody>
      </p:sp>
      <p:sp>
        <p:nvSpPr>
          <p:cNvPr id="119" name="Google Shape;119;p6"/>
          <p:cNvSpPr/>
          <p:nvPr/>
        </p:nvSpPr>
        <p:spPr>
          <a:xfrm>
            <a:off x="4419599" y="2305049"/>
            <a:ext cx="2600325" cy="3228975"/>
          </a:xfrm>
          <a:custGeom>
            <a:avLst/>
            <a:gdLst/>
            <a:ahLst/>
            <a:cxnLst/>
            <a:rect l="l" t="t" r="r" b="b"/>
            <a:pathLst>
              <a:path w="2600325" h="3228975" extrusionOk="0">
                <a:moveTo>
                  <a:pt x="2563146" y="3228974"/>
                </a:moveTo>
                <a:lnTo>
                  <a:pt x="37178" y="3228974"/>
                </a:lnTo>
                <a:lnTo>
                  <a:pt x="31710" y="3227886"/>
                </a:lnTo>
                <a:lnTo>
                  <a:pt x="1087" y="3197263"/>
                </a:lnTo>
                <a:lnTo>
                  <a:pt x="0" y="3191796"/>
                </a:lnTo>
                <a:lnTo>
                  <a:pt x="0" y="3186112"/>
                </a:lnTo>
                <a:lnTo>
                  <a:pt x="0" y="37178"/>
                </a:lnTo>
                <a:lnTo>
                  <a:pt x="21208" y="5437"/>
                </a:lnTo>
                <a:lnTo>
                  <a:pt x="37178" y="0"/>
                </a:lnTo>
                <a:lnTo>
                  <a:pt x="2563146" y="0"/>
                </a:lnTo>
                <a:lnTo>
                  <a:pt x="2594885" y="21208"/>
                </a:lnTo>
                <a:lnTo>
                  <a:pt x="2600324" y="37178"/>
                </a:lnTo>
                <a:lnTo>
                  <a:pt x="2600324" y="3191796"/>
                </a:lnTo>
                <a:lnTo>
                  <a:pt x="2579115" y="3223536"/>
                </a:lnTo>
                <a:lnTo>
                  <a:pt x="2568613" y="3227886"/>
                </a:lnTo>
                <a:lnTo>
                  <a:pt x="2563146" y="3228974"/>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0" name="Google Shape;120;p6"/>
          <p:cNvSpPr txBox="1"/>
          <p:nvPr/>
        </p:nvSpPr>
        <p:spPr>
          <a:xfrm>
            <a:off x="4573587" y="2449512"/>
            <a:ext cx="2075814" cy="8159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Ensuring  Compatibility with  Different Devices</a:t>
            </a:r>
            <a:endParaRPr sz="1650">
              <a:latin typeface="Trebuchet MS"/>
              <a:ea typeface="Trebuchet MS"/>
              <a:cs typeface="Trebuchet MS"/>
              <a:sym typeface="Trebuchet MS"/>
            </a:endParaRPr>
          </a:p>
        </p:txBody>
      </p:sp>
      <p:sp>
        <p:nvSpPr>
          <p:cNvPr id="121" name="Google Shape;121;p6"/>
          <p:cNvSpPr txBox="1"/>
          <p:nvPr/>
        </p:nvSpPr>
        <p:spPr>
          <a:xfrm>
            <a:off x="4573587" y="3383914"/>
            <a:ext cx="2136140" cy="1397000"/>
          </a:xfrm>
          <a:prstGeom prst="rect">
            <a:avLst/>
          </a:prstGeom>
          <a:noFill/>
          <a:ln>
            <a:noFill/>
          </a:ln>
        </p:spPr>
        <p:txBody>
          <a:bodyPr spcFirstLastPara="1" wrap="square" lIns="0" tIns="14600" rIns="0" bIns="0" anchor="t" anchorCtr="0">
            <a:spAutoFit/>
          </a:bodyPr>
          <a:lstStyle/>
          <a:p>
            <a:pPr marL="12700" marR="5080" lvl="0" indent="0" algn="l" rtl="0">
              <a:lnSpc>
                <a:spcPct val="133100"/>
              </a:lnSpc>
              <a:spcBef>
                <a:spcPts val="0"/>
              </a:spcBef>
              <a:spcAft>
                <a:spcPts val="0"/>
              </a:spcAft>
              <a:buNone/>
            </a:pPr>
            <a:r>
              <a:rPr lang="en-US" sz="1350">
                <a:solidFill>
                  <a:srgbClr val="D9D0E6"/>
                </a:solidFill>
                <a:latin typeface="Trebuchet MS"/>
                <a:ea typeface="Trebuchet MS"/>
                <a:cs typeface="Trebuchet MS"/>
                <a:sym typeface="Trebuchet MS"/>
              </a:rPr>
              <a:t>The AI voice assistant  should be compatible with  various devices, including  smart homes and IoT  devices.</a:t>
            </a:r>
            <a:endParaRPr sz="1350">
              <a:latin typeface="Trebuchet MS"/>
              <a:ea typeface="Trebuchet MS"/>
              <a:cs typeface="Trebuchet MS"/>
              <a:sym typeface="Trebuchet MS"/>
            </a:endParaRPr>
          </a:p>
        </p:txBody>
      </p:sp>
      <p:sp>
        <p:nvSpPr>
          <p:cNvPr id="122" name="Google Shape;122;p6"/>
          <p:cNvSpPr/>
          <p:nvPr/>
        </p:nvSpPr>
        <p:spPr>
          <a:xfrm>
            <a:off x="7191374" y="2305049"/>
            <a:ext cx="2600325" cy="3228975"/>
          </a:xfrm>
          <a:custGeom>
            <a:avLst/>
            <a:gdLst/>
            <a:ahLst/>
            <a:cxnLst/>
            <a:rect l="l" t="t" r="r" b="b"/>
            <a:pathLst>
              <a:path w="2600325" h="3228975" extrusionOk="0">
                <a:moveTo>
                  <a:pt x="2563146" y="3228974"/>
                </a:moveTo>
                <a:lnTo>
                  <a:pt x="37178" y="3228974"/>
                </a:lnTo>
                <a:lnTo>
                  <a:pt x="31710" y="3227886"/>
                </a:lnTo>
                <a:lnTo>
                  <a:pt x="1087" y="3197263"/>
                </a:lnTo>
                <a:lnTo>
                  <a:pt x="0" y="3191796"/>
                </a:lnTo>
                <a:lnTo>
                  <a:pt x="0" y="3186112"/>
                </a:lnTo>
                <a:lnTo>
                  <a:pt x="0" y="37178"/>
                </a:lnTo>
                <a:lnTo>
                  <a:pt x="21207" y="5437"/>
                </a:lnTo>
                <a:lnTo>
                  <a:pt x="37178" y="0"/>
                </a:lnTo>
                <a:lnTo>
                  <a:pt x="2563146" y="0"/>
                </a:lnTo>
                <a:lnTo>
                  <a:pt x="2594886" y="21208"/>
                </a:lnTo>
                <a:lnTo>
                  <a:pt x="2600324" y="37178"/>
                </a:lnTo>
                <a:lnTo>
                  <a:pt x="2600324" y="3191796"/>
                </a:lnTo>
                <a:lnTo>
                  <a:pt x="2579116" y="3223536"/>
                </a:lnTo>
                <a:lnTo>
                  <a:pt x="2568613" y="3227886"/>
                </a:lnTo>
                <a:lnTo>
                  <a:pt x="2563146" y="3228974"/>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 name="Google Shape;123;p6"/>
          <p:cNvSpPr txBox="1"/>
          <p:nvPr/>
        </p:nvSpPr>
        <p:spPr>
          <a:xfrm>
            <a:off x="7345362" y="2449512"/>
            <a:ext cx="1847214" cy="10826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Deploying the  Assistant to the  Cloud or Local  Device</a:t>
            </a:r>
            <a:endParaRPr sz="1650">
              <a:latin typeface="Trebuchet MS"/>
              <a:ea typeface="Trebuchet MS"/>
              <a:cs typeface="Trebuchet MS"/>
              <a:sym typeface="Trebuchet MS"/>
            </a:endParaRPr>
          </a:p>
        </p:txBody>
      </p:sp>
      <p:sp>
        <p:nvSpPr>
          <p:cNvPr id="124" name="Google Shape;124;p6"/>
          <p:cNvSpPr txBox="1"/>
          <p:nvPr/>
        </p:nvSpPr>
        <p:spPr>
          <a:xfrm>
            <a:off x="7345362" y="3650614"/>
            <a:ext cx="2257425" cy="1673225"/>
          </a:xfrm>
          <a:prstGeom prst="rect">
            <a:avLst/>
          </a:prstGeom>
          <a:noFill/>
          <a:ln>
            <a:noFill/>
          </a:ln>
        </p:spPr>
        <p:txBody>
          <a:bodyPr spcFirstLastPara="1" wrap="square" lIns="0" tIns="14600" rIns="0" bIns="0" anchor="t" anchorCtr="0">
            <a:spAutoFit/>
          </a:bodyPr>
          <a:lstStyle/>
          <a:p>
            <a:pPr marL="12700" marR="5080" lvl="0" indent="0" algn="l" rtl="0">
              <a:lnSpc>
                <a:spcPct val="133300"/>
              </a:lnSpc>
              <a:spcBef>
                <a:spcPts val="0"/>
              </a:spcBef>
              <a:spcAft>
                <a:spcPts val="0"/>
              </a:spcAft>
              <a:buNone/>
            </a:pPr>
            <a:r>
              <a:rPr lang="en-US" sz="1350">
                <a:solidFill>
                  <a:srgbClr val="D9D0E6"/>
                </a:solidFill>
                <a:latin typeface="Trebuchet MS"/>
                <a:ea typeface="Trebuchet MS"/>
                <a:cs typeface="Trebuchet MS"/>
                <a:sym typeface="Trebuchet MS"/>
              </a:rPr>
              <a:t>After ensuring compatibility,  the assistant can be  deployed to either the  cloud or a local device to  provide a seamless  experience to the user.</a:t>
            </a:r>
            <a:endParaRPr sz="1350">
              <a:latin typeface="Trebuchet MS"/>
              <a:ea typeface="Trebuchet MS"/>
              <a:cs typeface="Trebuchet MS"/>
              <a:sym typeface="Trebuchet MS"/>
            </a:endParaRPr>
          </a:p>
        </p:txBody>
      </p:sp>
      <p:pic>
        <p:nvPicPr>
          <p:cNvPr id="125" name="Google Shape;125;p6"/>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126" name="Google Shape;126;p6"/>
          <p:cNvSpPr/>
          <p:nvPr/>
        </p:nvSpPr>
        <p:spPr>
          <a:xfrm>
            <a:off x="9626600" y="5930900"/>
            <a:ext cx="1638300" cy="3429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1630362" y="444500"/>
            <a:ext cx="7907655" cy="5397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Potential	Challenges	and	Limitations</a:t>
            </a:r>
            <a:endParaRPr sz="3350"/>
          </a:p>
        </p:txBody>
      </p:sp>
      <p:grpSp>
        <p:nvGrpSpPr>
          <p:cNvPr id="132" name="Google Shape;132;p7"/>
          <p:cNvGrpSpPr/>
          <p:nvPr/>
        </p:nvGrpSpPr>
        <p:grpSpPr>
          <a:xfrm>
            <a:off x="5522118" y="1352562"/>
            <a:ext cx="991064" cy="4600575"/>
            <a:chOff x="5522118" y="1352562"/>
            <a:chExt cx="991064" cy="4600575"/>
          </a:xfrm>
        </p:grpSpPr>
        <p:sp>
          <p:nvSpPr>
            <p:cNvPr id="133" name="Google Shape;133;p7"/>
            <p:cNvSpPr/>
            <p:nvPr/>
          </p:nvSpPr>
          <p:spPr>
            <a:xfrm>
              <a:off x="5705462" y="1352562"/>
              <a:ext cx="807720" cy="4600575"/>
            </a:xfrm>
            <a:custGeom>
              <a:avLst/>
              <a:gdLst/>
              <a:ahLst/>
              <a:cxnLst/>
              <a:rect l="l" t="t" r="r" b="b"/>
              <a:pathLst>
                <a:path w="807720" h="4600575" extrusionOk="0">
                  <a:moveTo>
                    <a:pt x="19050" y="0"/>
                  </a:moveTo>
                  <a:lnTo>
                    <a:pt x="0" y="0"/>
                  </a:lnTo>
                  <a:lnTo>
                    <a:pt x="0" y="4600562"/>
                  </a:lnTo>
                  <a:lnTo>
                    <a:pt x="19050" y="4600562"/>
                  </a:lnTo>
                  <a:lnTo>
                    <a:pt x="19050" y="0"/>
                  </a:lnTo>
                  <a:close/>
                </a:path>
                <a:path w="807720" h="4600575" extrusionOk="0">
                  <a:moveTo>
                    <a:pt x="807250" y="313131"/>
                  </a:moveTo>
                  <a:lnTo>
                    <a:pt x="207175" y="313131"/>
                  </a:lnTo>
                  <a:lnTo>
                    <a:pt x="207175" y="332181"/>
                  </a:lnTo>
                  <a:lnTo>
                    <a:pt x="807250" y="332181"/>
                  </a:lnTo>
                  <a:lnTo>
                    <a:pt x="807250" y="313131"/>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4" name="Google Shape;134;p7"/>
            <p:cNvSpPr/>
            <p:nvPr/>
          </p:nvSpPr>
          <p:spPr>
            <a:xfrm>
              <a:off x="5522118" y="1485899"/>
              <a:ext cx="390525" cy="381000"/>
            </a:xfrm>
            <a:custGeom>
              <a:avLst/>
              <a:gdLst/>
              <a:ahLst/>
              <a:cxnLst/>
              <a:rect l="l" t="t" r="r" b="b"/>
              <a:pathLst>
                <a:path w="390525" h="381000" extrusionOk="0">
                  <a:moveTo>
                    <a:pt x="353346" y="380999"/>
                  </a:moveTo>
                  <a:lnTo>
                    <a:pt x="37178" y="380999"/>
                  </a:lnTo>
                  <a:lnTo>
                    <a:pt x="31710" y="379912"/>
                  </a:lnTo>
                  <a:lnTo>
                    <a:pt x="1087" y="349288"/>
                  </a:lnTo>
                  <a:lnTo>
                    <a:pt x="0" y="343821"/>
                  </a:lnTo>
                  <a:lnTo>
                    <a:pt x="0" y="338137"/>
                  </a:lnTo>
                  <a:lnTo>
                    <a:pt x="0" y="37178"/>
                  </a:lnTo>
                  <a:lnTo>
                    <a:pt x="21208" y="5437"/>
                  </a:lnTo>
                  <a:lnTo>
                    <a:pt x="37178" y="0"/>
                  </a:lnTo>
                  <a:lnTo>
                    <a:pt x="353346" y="0"/>
                  </a:lnTo>
                  <a:lnTo>
                    <a:pt x="385087" y="21208"/>
                  </a:lnTo>
                  <a:lnTo>
                    <a:pt x="390524" y="37178"/>
                  </a:lnTo>
                  <a:lnTo>
                    <a:pt x="390524" y="343821"/>
                  </a:lnTo>
                  <a:lnTo>
                    <a:pt x="369316" y="375562"/>
                  </a:lnTo>
                  <a:lnTo>
                    <a:pt x="358813" y="379912"/>
                  </a:lnTo>
                  <a:lnTo>
                    <a:pt x="353346" y="380999"/>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35" name="Google Shape;135;p7"/>
          <p:cNvSpPr txBox="1"/>
          <p:nvPr/>
        </p:nvSpPr>
        <p:spPr>
          <a:xfrm>
            <a:off x="5635625" y="1482725"/>
            <a:ext cx="15430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1</a:t>
            </a:r>
            <a:endParaRPr sz="2000">
              <a:latin typeface="Trebuchet MS"/>
              <a:ea typeface="Trebuchet MS"/>
              <a:cs typeface="Trebuchet MS"/>
              <a:sym typeface="Trebuchet MS"/>
            </a:endParaRPr>
          </a:p>
        </p:txBody>
      </p:sp>
      <p:sp>
        <p:nvSpPr>
          <p:cNvPr id="136" name="Google Shape;136;p7"/>
          <p:cNvSpPr txBox="1"/>
          <p:nvPr/>
        </p:nvSpPr>
        <p:spPr>
          <a:xfrm>
            <a:off x="6645275" y="1497012"/>
            <a:ext cx="29902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Accuracy and Understanding  Limitations</a:t>
            </a:r>
            <a:endParaRPr sz="1650">
              <a:latin typeface="Trebuchet MS"/>
              <a:ea typeface="Trebuchet MS"/>
              <a:cs typeface="Trebuchet MS"/>
              <a:sym typeface="Trebuchet MS"/>
            </a:endParaRPr>
          </a:p>
        </p:txBody>
      </p:sp>
      <p:sp>
        <p:nvSpPr>
          <p:cNvPr id="137" name="Google Shape;137;p7"/>
          <p:cNvSpPr txBox="1"/>
          <p:nvPr/>
        </p:nvSpPr>
        <p:spPr>
          <a:xfrm>
            <a:off x="6645275" y="2164714"/>
            <a:ext cx="3107055" cy="1397000"/>
          </a:xfrm>
          <a:prstGeom prst="rect">
            <a:avLst/>
          </a:prstGeom>
          <a:noFill/>
          <a:ln>
            <a:noFill/>
          </a:ln>
        </p:spPr>
        <p:txBody>
          <a:bodyPr spcFirstLastPara="1" wrap="square" lIns="0" tIns="14600" rIns="0" bIns="0" anchor="t" anchorCtr="0">
            <a:spAutoFit/>
          </a:bodyPr>
          <a:lstStyle/>
          <a:p>
            <a:pPr marL="12700" marR="5080" lvl="0" indent="0" algn="l" rtl="0">
              <a:lnSpc>
                <a:spcPct val="133100"/>
              </a:lnSpc>
              <a:spcBef>
                <a:spcPts val="0"/>
              </a:spcBef>
              <a:spcAft>
                <a:spcPts val="0"/>
              </a:spcAft>
              <a:buNone/>
            </a:pPr>
            <a:r>
              <a:rPr lang="en-US" sz="1350">
                <a:solidFill>
                  <a:srgbClr val="D9D0E6"/>
                </a:solidFill>
                <a:latin typeface="Trebuchet MS"/>
                <a:ea typeface="Trebuchet MS"/>
                <a:cs typeface="Trebuchet MS"/>
                <a:sym typeface="Trebuchet MS"/>
              </a:rPr>
              <a:t>The assistant may encounter a few  problems with voice recognition and  natural language processing, leading to  misunderstood commands or errors in  communication.</a:t>
            </a:r>
            <a:endParaRPr sz="1350">
              <a:latin typeface="Trebuchet MS"/>
              <a:ea typeface="Trebuchet MS"/>
              <a:cs typeface="Trebuchet MS"/>
              <a:sym typeface="Trebuchet MS"/>
            </a:endParaRPr>
          </a:p>
        </p:txBody>
      </p:sp>
      <p:grpSp>
        <p:nvGrpSpPr>
          <p:cNvPr id="138" name="Google Shape;138;p7"/>
          <p:cNvGrpSpPr/>
          <p:nvPr/>
        </p:nvGrpSpPr>
        <p:grpSpPr>
          <a:xfrm>
            <a:off x="4926805" y="2343150"/>
            <a:ext cx="981076" cy="381000"/>
            <a:chOff x="4926805" y="2343150"/>
            <a:chExt cx="981076" cy="381000"/>
          </a:xfrm>
        </p:grpSpPr>
        <p:sp>
          <p:nvSpPr>
            <p:cNvPr id="139" name="Google Shape;139;p7"/>
            <p:cNvSpPr/>
            <p:nvPr/>
          </p:nvSpPr>
          <p:spPr>
            <a:xfrm>
              <a:off x="4926805" y="2522934"/>
              <a:ext cx="600075" cy="19050"/>
            </a:xfrm>
            <a:custGeom>
              <a:avLst/>
              <a:gdLst/>
              <a:ahLst/>
              <a:cxnLst/>
              <a:rect l="l" t="t" r="r" b="b"/>
              <a:pathLst>
                <a:path w="600075" h="19050" extrusionOk="0">
                  <a:moveTo>
                    <a:pt x="600074" y="19049"/>
                  </a:moveTo>
                  <a:lnTo>
                    <a:pt x="0" y="19049"/>
                  </a:lnTo>
                  <a:lnTo>
                    <a:pt x="0" y="0"/>
                  </a:lnTo>
                  <a:lnTo>
                    <a:pt x="600074" y="0"/>
                  </a:lnTo>
                  <a:lnTo>
                    <a:pt x="600074" y="19049"/>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 name="Google Shape;140;p7"/>
            <p:cNvSpPr/>
            <p:nvPr/>
          </p:nvSpPr>
          <p:spPr>
            <a:xfrm>
              <a:off x="5526881" y="2343150"/>
              <a:ext cx="381000" cy="381000"/>
            </a:xfrm>
            <a:custGeom>
              <a:avLst/>
              <a:gdLst/>
              <a:ahLst/>
              <a:cxnLst/>
              <a:rect l="l" t="t" r="r" b="b"/>
              <a:pathLst>
                <a:path w="381000" h="381000" extrusionOk="0">
                  <a:moveTo>
                    <a:pt x="343821" y="380999"/>
                  </a:moveTo>
                  <a:lnTo>
                    <a:pt x="37178" y="380999"/>
                  </a:lnTo>
                  <a:lnTo>
                    <a:pt x="31710" y="379912"/>
                  </a:lnTo>
                  <a:lnTo>
                    <a:pt x="1087" y="349288"/>
                  </a:lnTo>
                  <a:lnTo>
                    <a:pt x="0" y="343821"/>
                  </a:lnTo>
                  <a:lnTo>
                    <a:pt x="0" y="338137"/>
                  </a:lnTo>
                  <a:lnTo>
                    <a:pt x="0" y="37178"/>
                  </a:lnTo>
                  <a:lnTo>
                    <a:pt x="21208" y="5437"/>
                  </a:lnTo>
                  <a:lnTo>
                    <a:pt x="37178" y="0"/>
                  </a:lnTo>
                  <a:lnTo>
                    <a:pt x="343821" y="0"/>
                  </a:lnTo>
                  <a:lnTo>
                    <a:pt x="375562" y="21208"/>
                  </a:lnTo>
                  <a:lnTo>
                    <a:pt x="380999" y="37178"/>
                  </a:lnTo>
                  <a:lnTo>
                    <a:pt x="380999" y="343821"/>
                  </a:lnTo>
                  <a:lnTo>
                    <a:pt x="359791" y="375562"/>
                  </a:lnTo>
                  <a:lnTo>
                    <a:pt x="349288" y="379912"/>
                  </a:lnTo>
                  <a:lnTo>
                    <a:pt x="343821" y="380999"/>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1" name="Google Shape;141;p7"/>
          <p:cNvSpPr txBox="1"/>
          <p:nvPr/>
        </p:nvSpPr>
        <p:spPr>
          <a:xfrm>
            <a:off x="5635625" y="2339975"/>
            <a:ext cx="15430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2</a:t>
            </a:r>
            <a:endParaRPr sz="2000">
              <a:latin typeface="Trebuchet MS"/>
              <a:ea typeface="Trebuchet MS"/>
              <a:cs typeface="Trebuchet MS"/>
              <a:sym typeface="Trebuchet MS"/>
            </a:endParaRPr>
          </a:p>
        </p:txBody>
      </p:sp>
      <p:sp>
        <p:nvSpPr>
          <p:cNvPr id="142" name="Google Shape;142;p7"/>
          <p:cNvSpPr txBox="1"/>
          <p:nvPr/>
        </p:nvSpPr>
        <p:spPr>
          <a:xfrm>
            <a:off x="2359024" y="2354262"/>
            <a:ext cx="2418715" cy="5492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Privacy and Security</a:t>
            </a:r>
            <a:endParaRPr sz="1650">
              <a:latin typeface="Trebuchet MS"/>
              <a:ea typeface="Trebuchet MS"/>
              <a:cs typeface="Trebuchet MS"/>
              <a:sym typeface="Trebuchet MS"/>
            </a:endParaRPr>
          </a:p>
          <a:p>
            <a:pPr marL="1497965" marR="0" lvl="0" indent="0" algn="l" rtl="0">
              <a:lnSpc>
                <a:spcPct val="100000"/>
              </a:lnSpc>
              <a:spcBef>
                <a:spcPts val="120"/>
              </a:spcBef>
              <a:spcAft>
                <a:spcPts val="0"/>
              </a:spcAft>
              <a:buNone/>
            </a:pPr>
            <a:r>
              <a:rPr lang="en-US" sz="1650" b="1">
                <a:solidFill>
                  <a:srgbClr val="FF726D"/>
                </a:solidFill>
                <a:latin typeface="Trebuchet MS"/>
                <a:ea typeface="Trebuchet MS"/>
                <a:cs typeface="Trebuchet MS"/>
                <a:sym typeface="Trebuchet MS"/>
              </a:rPr>
              <a:t>Concerns</a:t>
            </a:r>
            <a:endParaRPr sz="1650">
              <a:latin typeface="Trebuchet MS"/>
              <a:ea typeface="Trebuchet MS"/>
              <a:cs typeface="Trebuchet MS"/>
              <a:sym typeface="Trebuchet MS"/>
            </a:endParaRPr>
          </a:p>
        </p:txBody>
      </p:sp>
      <p:sp>
        <p:nvSpPr>
          <p:cNvPr id="143" name="Google Shape;143;p7"/>
          <p:cNvSpPr txBox="1"/>
          <p:nvPr/>
        </p:nvSpPr>
        <p:spPr>
          <a:xfrm>
            <a:off x="1701800" y="3021964"/>
            <a:ext cx="3086100" cy="1120775"/>
          </a:xfrm>
          <a:prstGeom prst="rect">
            <a:avLst/>
          </a:prstGeom>
          <a:noFill/>
          <a:ln>
            <a:noFill/>
          </a:ln>
        </p:spPr>
        <p:txBody>
          <a:bodyPr spcFirstLastPara="1" wrap="square" lIns="0" tIns="15875" rIns="0" bIns="0" anchor="t" anchorCtr="0">
            <a:spAutoFit/>
          </a:bodyPr>
          <a:lstStyle/>
          <a:p>
            <a:pPr marL="12700" marR="5080" lvl="0" indent="323850" algn="r" rtl="0">
              <a:lnSpc>
                <a:spcPct val="132700"/>
              </a:lnSpc>
              <a:spcBef>
                <a:spcPts val="0"/>
              </a:spcBef>
              <a:spcAft>
                <a:spcPts val="0"/>
              </a:spcAft>
              <a:buNone/>
            </a:pPr>
            <a:r>
              <a:rPr lang="en-US" sz="1350">
                <a:solidFill>
                  <a:srgbClr val="D9D0E6"/>
                </a:solidFill>
                <a:latin typeface="Trebuchet MS"/>
                <a:ea typeface="Trebuchet MS"/>
                <a:cs typeface="Trebuchet MS"/>
                <a:sym typeface="Trebuchet MS"/>
              </a:rPr>
              <a:t>As with any electronic device with  access to sensitive information, the AI  voice assistant has the potential for  privacy and security breaches.</a:t>
            </a:r>
            <a:endParaRPr sz="1350">
              <a:latin typeface="Trebuchet MS"/>
              <a:ea typeface="Trebuchet MS"/>
              <a:cs typeface="Trebuchet MS"/>
              <a:sym typeface="Trebuchet MS"/>
            </a:endParaRPr>
          </a:p>
        </p:txBody>
      </p:sp>
      <p:grpSp>
        <p:nvGrpSpPr>
          <p:cNvPr id="144" name="Google Shape;144;p7"/>
          <p:cNvGrpSpPr/>
          <p:nvPr/>
        </p:nvGrpSpPr>
        <p:grpSpPr>
          <a:xfrm>
            <a:off x="5522118" y="4076700"/>
            <a:ext cx="990600" cy="390525"/>
            <a:chOff x="5522118" y="4076700"/>
            <a:chExt cx="990600" cy="390525"/>
          </a:xfrm>
        </p:grpSpPr>
        <p:sp>
          <p:nvSpPr>
            <p:cNvPr id="145" name="Google Shape;145;p7"/>
            <p:cNvSpPr/>
            <p:nvPr/>
          </p:nvSpPr>
          <p:spPr>
            <a:xfrm>
              <a:off x="5912643" y="4256484"/>
              <a:ext cx="600075" cy="28575"/>
            </a:xfrm>
            <a:custGeom>
              <a:avLst/>
              <a:gdLst/>
              <a:ahLst/>
              <a:cxnLst/>
              <a:rect l="l" t="t" r="r" b="b"/>
              <a:pathLst>
                <a:path w="600075" h="28575" extrusionOk="0">
                  <a:moveTo>
                    <a:pt x="600074" y="28574"/>
                  </a:moveTo>
                  <a:lnTo>
                    <a:pt x="0" y="28574"/>
                  </a:lnTo>
                  <a:lnTo>
                    <a:pt x="0" y="0"/>
                  </a:lnTo>
                  <a:lnTo>
                    <a:pt x="600074" y="0"/>
                  </a:lnTo>
                  <a:lnTo>
                    <a:pt x="600074" y="28574"/>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 name="Google Shape;146;p7"/>
            <p:cNvSpPr/>
            <p:nvPr/>
          </p:nvSpPr>
          <p:spPr>
            <a:xfrm>
              <a:off x="5522118" y="4076700"/>
              <a:ext cx="390525" cy="390525"/>
            </a:xfrm>
            <a:custGeom>
              <a:avLst/>
              <a:gdLst/>
              <a:ahLst/>
              <a:cxnLst/>
              <a:rect l="l" t="t" r="r" b="b"/>
              <a:pathLst>
                <a:path w="390525" h="390525" extrusionOk="0">
                  <a:moveTo>
                    <a:pt x="353346" y="390524"/>
                  </a:moveTo>
                  <a:lnTo>
                    <a:pt x="37178" y="390524"/>
                  </a:lnTo>
                  <a:lnTo>
                    <a:pt x="31710" y="389437"/>
                  </a:lnTo>
                  <a:lnTo>
                    <a:pt x="1087" y="358813"/>
                  </a:lnTo>
                  <a:lnTo>
                    <a:pt x="0" y="353346"/>
                  </a:lnTo>
                  <a:lnTo>
                    <a:pt x="0" y="347662"/>
                  </a:lnTo>
                  <a:lnTo>
                    <a:pt x="0" y="37178"/>
                  </a:lnTo>
                  <a:lnTo>
                    <a:pt x="21208" y="5437"/>
                  </a:lnTo>
                  <a:lnTo>
                    <a:pt x="37178" y="0"/>
                  </a:lnTo>
                  <a:lnTo>
                    <a:pt x="353346" y="0"/>
                  </a:lnTo>
                  <a:lnTo>
                    <a:pt x="385087" y="21208"/>
                  </a:lnTo>
                  <a:lnTo>
                    <a:pt x="390524" y="37178"/>
                  </a:lnTo>
                  <a:lnTo>
                    <a:pt x="390524" y="353346"/>
                  </a:lnTo>
                  <a:lnTo>
                    <a:pt x="369316" y="385087"/>
                  </a:lnTo>
                  <a:lnTo>
                    <a:pt x="358813" y="389437"/>
                  </a:lnTo>
                  <a:lnTo>
                    <a:pt x="353346" y="390524"/>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7" name="Google Shape;147;p7"/>
          <p:cNvSpPr txBox="1"/>
          <p:nvPr/>
        </p:nvSpPr>
        <p:spPr>
          <a:xfrm>
            <a:off x="5635625" y="4073525"/>
            <a:ext cx="15430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3</a:t>
            </a:r>
            <a:endParaRPr sz="2000">
              <a:latin typeface="Trebuchet MS"/>
              <a:ea typeface="Trebuchet MS"/>
              <a:cs typeface="Trebuchet MS"/>
              <a:sym typeface="Trebuchet MS"/>
            </a:endParaRPr>
          </a:p>
        </p:txBody>
      </p:sp>
      <p:sp>
        <p:nvSpPr>
          <p:cNvPr id="148" name="Google Shape;148;p7"/>
          <p:cNvSpPr txBox="1"/>
          <p:nvPr/>
        </p:nvSpPr>
        <p:spPr>
          <a:xfrm>
            <a:off x="6645275" y="4087812"/>
            <a:ext cx="29902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Integration with Different  Platforms and Technologies</a:t>
            </a:r>
            <a:endParaRPr sz="1650">
              <a:latin typeface="Trebuchet MS"/>
              <a:ea typeface="Trebuchet MS"/>
              <a:cs typeface="Trebuchet MS"/>
              <a:sym typeface="Trebuchet MS"/>
            </a:endParaRPr>
          </a:p>
        </p:txBody>
      </p:sp>
      <p:sp>
        <p:nvSpPr>
          <p:cNvPr id="149" name="Google Shape;149;p7"/>
          <p:cNvSpPr txBox="1"/>
          <p:nvPr/>
        </p:nvSpPr>
        <p:spPr>
          <a:xfrm>
            <a:off x="6645275" y="4755514"/>
            <a:ext cx="2707005" cy="854075"/>
          </a:xfrm>
          <a:prstGeom prst="rect">
            <a:avLst/>
          </a:prstGeom>
          <a:noFill/>
          <a:ln>
            <a:noFill/>
          </a:ln>
        </p:spPr>
        <p:txBody>
          <a:bodyPr spcFirstLastPara="1" wrap="square" lIns="0" tIns="12700" rIns="0" bIns="0" anchor="t" anchorCtr="0">
            <a:spAutoFit/>
          </a:bodyPr>
          <a:lstStyle/>
          <a:p>
            <a:pPr marL="12700" marR="508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The assistant may encounter  compatibility issues with different  platforms and technologies.</a:t>
            </a:r>
            <a:endParaRPr sz="1350">
              <a:latin typeface="Trebuchet MS"/>
              <a:ea typeface="Trebuchet MS"/>
              <a:cs typeface="Trebuchet MS"/>
              <a:sym typeface="Trebuchet MS"/>
            </a:endParaRPr>
          </a:p>
        </p:txBody>
      </p:sp>
      <p:pic>
        <p:nvPicPr>
          <p:cNvPr id="150" name="Google Shape;150;p7"/>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151" name="Google Shape;151;p7"/>
          <p:cNvSpPr/>
          <p:nvPr/>
        </p:nvSpPr>
        <p:spPr>
          <a:xfrm>
            <a:off x="9588500" y="5880100"/>
            <a:ext cx="1676400" cy="4953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1630362" y="644525"/>
            <a:ext cx="6812400" cy="53160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Future	Trends	 and	Possibilities</a:t>
            </a:r>
            <a:endParaRPr sz="3350"/>
          </a:p>
        </p:txBody>
      </p:sp>
      <p:graphicFrame>
        <p:nvGraphicFramePr>
          <p:cNvPr id="157" name="Google Shape;157;p8"/>
          <p:cNvGraphicFramePr/>
          <p:nvPr/>
        </p:nvGraphicFramePr>
        <p:xfrm>
          <a:off x="1591593" y="1578342"/>
          <a:ext cx="8178150" cy="4143375"/>
        </p:xfrm>
        <a:graphic>
          <a:graphicData uri="http://schemas.openxmlformats.org/drawingml/2006/table">
            <a:tbl>
              <a:tblPr firstRow="1" bandRow="1">
                <a:noFill/>
                <a:tableStyleId>{2BC67701-0A84-4359-8DF2-189E54D4D8C5}</a:tableStyleId>
              </a:tblPr>
              <a:tblGrid>
                <a:gridCol w="8117200"/>
                <a:gridCol w="60950"/>
              </a:tblGrid>
              <a:tr h="1809750">
                <a:tc>
                  <a:txBody>
                    <a:bodyPr/>
                    <a:lstStyle/>
                    <a:p>
                      <a:pPr marL="200660" marR="180975" lvl="0" indent="0" algn="l" rtl="0">
                        <a:lnSpc>
                          <a:spcPct val="106100"/>
                        </a:lnSpc>
                        <a:spcBef>
                          <a:spcPts val="0"/>
                        </a:spcBef>
                        <a:spcAft>
                          <a:spcPts val="0"/>
                        </a:spcAft>
                        <a:buNone/>
                      </a:pPr>
                      <a:r>
                        <a:rPr lang="en-US" sz="1650" b="1" u="none" strike="noStrike" cap="none">
                          <a:solidFill>
                            <a:srgbClr val="FF726D"/>
                          </a:solidFill>
                          <a:latin typeface="Trebuchet MS"/>
                          <a:ea typeface="Trebuchet MS"/>
                          <a:cs typeface="Trebuchet MS"/>
                          <a:sym typeface="Trebuchet MS"/>
                        </a:rPr>
                        <a:t>Advancements in AI voice	Integration with Smart Homes and  technology	IoT devices</a:t>
                      </a:r>
                      <a:endParaRPr sz="1650" u="none" strike="noStrike" cap="none">
                        <a:latin typeface="Trebuchet MS"/>
                        <a:ea typeface="Trebuchet MS"/>
                        <a:cs typeface="Trebuchet MS"/>
                        <a:sym typeface="Trebuchet MS"/>
                      </a:endParaRPr>
                    </a:p>
                    <a:p>
                      <a:pPr marL="200660" marR="142240" lvl="0" indent="0" algn="l" rtl="0">
                        <a:lnSpc>
                          <a:spcPct val="134300"/>
                        </a:lnSpc>
                        <a:spcBef>
                          <a:spcPts val="1135"/>
                        </a:spcBef>
                        <a:spcAft>
                          <a:spcPts val="0"/>
                        </a:spcAft>
                        <a:buNone/>
                      </a:pPr>
                      <a:r>
                        <a:rPr lang="en-US" sz="1350" u="none" strike="noStrike" cap="none">
                          <a:solidFill>
                            <a:srgbClr val="D9D0E6"/>
                          </a:solidFill>
                          <a:latin typeface="Trebuchet MS"/>
                          <a:ea typeface="Trebuchet MS"/>
                          <a:cs typeface="Trebuchet MS"/>
                          <a:sym typeface="Trebuchet MS"/>
                        </a:rPr>
                        <a:t>Technology will continue to progress and	In the near future, voice assistants will play an  evolve, making voice assistants more intuitive	integral role in smart home devices and IoT.  and improving their cognitive abilities.	Imagine turning off your oven with just a word!</a:t>
                      </a:r>
                      <a:endParaRPr sz="1350" u="none" strike="noStrike" cap="none">
                        <a:latin typeface="Trebuchet MS"/>
                        <a:ea typeface="Trebuchet MS"/>
                        <a:cs typeface="Trebuchet MS"/>
                        <a:sym typeface="Trebuchet MS"/>
                      </a:endParaRPr>
                    </a:p>
                  </a:txBody>
                  <a:tcPr marL="0" marR="0" marT="108575" marB="0">
                    <a:lnL w="53975" cap="flat" cmpd="sng">
                      <a:solidFill>
                        <a:srgbClr val="FF6680"/>
                      </a:solidFill>
                      <a:prstDash val="solid"/>
                      <a:round/>
                      <a:headEnd type="none" w="sm" len="sm"/>
                      <a:tailEnd type="none" w="sm" len="sm"/>
                    </a:lnL>
                    <a:lnR w="53975" cap="flat" cmpd="sng">
                      <a:solidFill>
                        <a:srgbClr val="FF6680"/>
                      </a:solidFill>
                      <a:prstDash val="solid"/>
                      <a:round/>
                      <a:headEnd type="none" w="sm" len="sm"/>
                      <a:tailEnd type="none" w="sm" len="sm"/>
                    </a:lnR>
                    <a:lnT w="38100" cap="flat" cmpd="sng">
                      <a:solidFill>
                        <a:srgbClr val="FF6680"/>
                      </a:solidFill>
                      <a:prstDash val="solid"/>
                      <a:round/>
                      <a:headEnd type="none" w="sm" len="sm"/>
                      <a:tailEnd type="none" w="sm" len="sm"/>
                    </a:lnT>
                    <a:lnB w="19050" cap="flat" cmpd="sng">
                      <a:solidFill>
                        <a:srgbClr val="FF6680"/>
                      </a:solidFill>
                      <a:prstDash val="solid"/>
                      <a:round/>
                      <a:headEnd type="none" w="sm" len="sm"/>
                      <a:tailEnd type="none" w="sm" len="sm"/>
                    </a:lnB>
                    <a:solidFill>
                      <a:srgbClr val="241631"/>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53975" cap="flat" cmpd="sng">
                      <a:solidFill>
                        <a:srgbClr val="FF6680"/>
                      </a:solidFill>
                      <a:prstDash val="solid"/>
                      <a:round/>
                      <a:headEnd type="none" w="sm" len="sm"/>
                      <a:tailEnd type="none" w="sm" len="sm"/>
                    </a:lnL>
                    <a:solidFill>
                      <a:srgbClr val="241631"/>
                    </a:solidFill>
                  </a:tcPr>
                </a:tc>
              </a:tr>
              <a:tr h="2333625">
                <a:tc>
                  <a:txBody>
                    <a:bodyPr/>
                    <a:lstStyle/>
                    <a:p>
                      <a:pPr marL="200660" marR="5629275" lvl="0" indent="0" algn="l" rtl="0">
                        <a:lnSpc>
                          <a:spcPct val="106100"/>
                        </a:lnSpc>
                        <a:spcBef>
                          <a:spcPts val="0"/>
                        </a:spcBef>
                        <a:spcAft>
                          <a:spcPts val="0"/>
                        </a:spcAft>
                        <a:buNone/>
                      </a:pPr>
                      <a:r>
                        <a:rPr lang="en-US" sz="1650" b="1" u="none" strike="noStrike" cap="none">
                          <a:solidFill>
                            <a:srgbClr val="FF726D"/>
                          </a:solidFill>
                          <a:latin typeface="Trebuchet MS"/>
                          <a:ea typeface="Trebuchet MS"/>
                          <a:cs typeface="Trebuchet MS"/>
                          <a:sym typeface="Trebuchet MS"/>
                        </a:rPr>
                        <a:t>Potential Commercial</a:t>
                      </a:r>
                      <a:endParaRPr sz="1650" b="1">
                        <a:solidFill>
                          <a:srgbClr val="FF726D"/>
                        </a:solidFill>
                        <a:latin typeface="Trebuchet MS"/>
                        <a:ea typeface="Trebuchet MS"/>
                        <a:cs typeface="Trebuchet MS"/>
                        <a:sym typeface="Trebuchet MS"/>
                      </a:endParaRPr>
                    </a:p>
                    <a:p>
                      <a:pPr marL="200660" marR="5629275" lvl="0" indent="0" algn="l" rtl="0">
                        <a:lnSpc>
                          <a:spcPct val="106100"/>
                        </a:lnSpc>
                        <a:spcBef>
                          <a:spcPts val="0"/>
                        </a:spcBef>
                        <a:spcAft>
                          <a:spcPts val="0"/>
                        </a:spcAft>
                        <a:buNone/>
                      </a:pPr>
                      <a:r>
                        <a:rPr lang="en-US" sz="1650" b="1" u="none" strike="noStrike" cap="none">
                          <a:solidFill>
                            <a:srgbClr val="FF726D"/>
                          </a:solidFill>
                          <a:latin typeface="Trebuchet MS"/>
                          <a:ea typeface="Trebuchet MS"/>
                          <a:cs typeface="Trebuchet MS"/>
                          <a:sym typeface="Trebuchet MS"/>
                        </a:rPr>
                        <a:t>Applications</a:t>
                      </a:r>
                      <a:endParaRPr sz="1650" u="none" strike="noStrike" cap="none">
                        <a:latin typeface="Trebuchet MS"/>
                        <a:ea typeface="Trebuchet MS"/>
                        <a:cs typeface="Trebuchet MS"/>
                        <a:sym typeface="Trebuchet MS"/>
                      </a:endParaRPr>
                    </a:p>
                    <a:p>
                      <a:pPr marL="200660" marR="4203065" lvl="0" indent="0" algn="l" rtl="0">
                        <a:lnSpc>
                          <a:spcPct val="133100"/>
                        </a:lnSpc>
                        <a:spcBef>
                          <a:spcPts val="1230"/>
                        </a:spcBef>
                        <a:spcAft>
                          <a:spcPts val="0"/>
                        </a:spcAft>
                        <a:buNone/>
                      </a:pPr>
                      <a:r>
                        <a:rPr lang="en-US" sz="1350" b="1" u="none" strike="noStrike" cap="none">
                          <a:solidFill>
                            <a:srgbClr val="D9D0E6"/>
                          </a:solidFill>
                          <a:latin typeface="Trebuchet MS"/>
                          <a:ea typeface="Trebuchet MS"/>
                          <a:cs typeface="Trebuchet MS"/>
                          <a:sym typeface="Trebuchet MS"/>
                        </a:rPr>
                        <a:t>The ability to perform tasks quickly and  efficiently is a significant selling point for  businesses who require a significant amount of  time-saving processes. Voice assistants will</a:t>
                      </a:r>
                      <a:r>
                        <a:rPr lang="en-US" sz="1350" b="1">
                          <a:solidFill>
                            <a:srgbClr val="D9D0E6"/>
                          </a:solidFill>
                          <a:latin typeface="Trebuchet MS"/>
                          <a:ea typeface="Trebuchet MS"/>
                          <a:cs typeface="Trebuchet MS"/>
                          <a:sym typeface="Trebuchet MS"/>
                        </a:rPr>
                        <a:t> </a:t>
                      </a:r>
                      <a:r>
                        <a:rPr lang="en-US" sz="1350" b="1" u="none" strike="noStrike" cap="none">
                          <a:solidFill>
                            <a:srgbClr val="D9D0E6"/>
                          </a:solidFill>
                          <a:latin typeface="Trebuchet MS"/>
                          <a:ea typeface="Trebuchet MS"/>
                          <a:cs typeface="Trebuchet MS"/>
                          <a:sym typeface="Trebuchet MS"/>
                        </a:rPr>
                        <a:t>increasingly pick up as a result.</a:t>
                      </a:r>
                      <a:endParaRPr sz="1350" b="1" u="none" strike="noStrike" cap="none">
                        <a:latin typeface="Trebuchet MS"/>
                        <a:ea typeface="Trebuchet MS"/>
                        <a:cs typeface="Trebuchet MS"/>
                        <a:sym typeface="Trebuchet MS"/>
                      </a:endParaRPr>
                    </a:p>
                  </a:txBody>
                  <a:tcPr marL="0" marR="0" marT="118100" marB="0">
                    <a:lnR w="28575" cap="flat" cmpd="sng">
                      <a:solidFill>
                        <a:srgbClr val="FF6680"/>
                      </a:solidFill>
                      <a:prstDash val="solid"/>
                      <a:round/>
                      <a:headEnd type="none" w="sm" len="sm"/>
                      <a:tailEnd type="none" w="sm" len="sm"/>
                    </a:lnR>
                    <a:lnT w="19050" cap="flat" cmpd="sng">
                      <a:solidFill>
                        <a:srgbClr val="FF6680"/>
                      </a:solidFill>
                      <a:prstDash val="solid"/>
                      <a:round/>
                      <a:headEnd type="none" w="sm" len="sm"/>
                      <a:tailEnd type="none" w="sm" len="sm"/>
                    </a:lnT>
                    <a:solidFill>
                      <a:srgbClr val="312040"/>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28575" cap="flat" cmpd="sng">
                      <a:solidFill>
                        <a:srgbClr val="FF6680"/>
                      </a:solidFill>
                      <a:prstDash val="solid"/>
                      <a:round/>
                      <a:headEnd type="none" w="sm" len="sm"/>
                      <a:tailEnd type="none" w="sm" len="sm"/>
                    </a:lnL>
                    <a:solidFill>
                      <a:srgbClr val="312040"/>
                    </a:solidFill>
                  </a:tcPr>
                </a:tc>
              </a:tr>
            </a:tbl>
          </a:graphicData>
        </a:graphic>
      </p:graphicFrame>
      <p:sp>
        <p:nvSpPr>
          <p:cNvPr id="158" name="Google Shape;158;p8"/>
          <p:cNvSpPr/>
          <p:nvPr/>
        </p:nvSpPr>
        <p:spPr>
          <a:xfrm>
            <a:off x="1612754" y="5765175"/>
            <a:ext cx="8119109" cy="26034"/>
          </a:xfrm>
          <a:custGeom>
            <a:avLst/>
            <a:gdLst/>
            <a:ahLst/>
            <a:cxnLst/>
            <a:rect l="l" t="t" r="r" b="b"/>
            <a:pathLst>
              <a:path w="8119109" h="26035" extrusionOk="0">
                <a:moveTo>
                  <a:pt x="8112270" y="6974"/>
                </a:moveTo>
                <a:lnTo>
                  <a:pt x="8095033" y="6974"/>
                </a:lnTo>
                <a:lnTo>
                  <a:pt x="8100645" y="4649"/>
                </a:lnTo>
                <a:lnTo>
                  <a:pt x="8105296" y="0"/>
                </a:lnTo>
                <a:lnTo>
                  <a:pt x="8112270" y="6974"/>
                </a:lnTo>
                <a:close/>
              </a:path>
              <a:path w="8119109" h="26035" extrusionOk="0">
                <a:moveTo>
                  <a:pt x="8088460" y="26024"/>
                </a:moveTo>
                <a:lnTo>
                  <a:pt x="30305" y="26024"/>
                </a:lnTo>
                <a:lnTo>
                  <a:pt x="21756" y="25239"/>
                </a:lnTo>
                <a:lnTo>
                  <a:pt x="13854" y="22885"/>
                </a:lnTo>
                <a:lnTo>
                  <a:pt x="6602" y="18962"/>
                </a:lnTo>
                <a:lnTo>
                  <a:pt x="0" y="13470"/>
                </a:lnTo>
                <a:lnTo>
                  <a:pt x="13470" y="0"/>
                </a:lnTo>
                <a:lnTo>
                  <a:pt x="18120" y="4649"/>
                </a:lnTo>
                <a:lnTo>
                  <a:pt x="23732" y="6974"/>
                </a:lnTo>
                <a:lnTo>
                  <a:pt x="8112270" y="6974"/>
                </a:lnTo>
                <a:lnTo>
                  <a:pt x="8118765" y="13470"/>
                </a:lnTo>
                <a:lnTo>
                  <a:pt x="8112163" y="18962"/>
                </a:lnTo>
                <a:lnTo>
                  <a:pt x="8104911" y="22885"/>
                </a:lnTo>
                <a:lnTo>
                  <a:pt x="8097009" y="25239"/>
                </a:lnTo>
                <a:lnTo>
                  <a:pt x="8088460" y="26024"/>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59" name="Google Shape;159;p8"/>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160" name="Google Shape;160;p8"/>
          <p:cNvSpPr/>
          <p:nvPr/>
        </p:nvSpPr>
        <p:spPr>
          <a:xfrm>
            <a:off x="9626600" y="5867400"/>
            <a:ext cx="1650900" cy="4191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1630362" y="1054100"/>
            <a:ext cx="2211705" cy="5397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350"/>
              <a:t>Conclusion</a:t>
            </a:r>
            <a:endParaRPr sz="3350"/>
          </a:p>
        </p:txBody>
      </p:sp>
      <p:grpSp>
        <p:nvGrpSpPr>
          <p:cNvPr id="166" name="Google Shape;166;p9"/>
          <p:cNvGrpSpPr/>
          <p:nvPr/>
        </p:nvGrpSpPr>
        <p:grpSpPr>
          <a:xfrm>
            <a:off x="1712118" y="1962162"/>
            <a:ext cx="981539" cy="3371850"/>
            <a:chOff x="1712118" y="1962162"/>
            <a:chExt cx="981539" cy="3371850"/>
          </a:xfrm>
        </p:grpSpPr>
        <p:sp>
          <p:nvSpPr>
            <p:cNvPr id="167" name="Google Shape;167;p9"/>
            <p:cNvSpPr/>
            <p:nvPr/>
          </p:nvSpPr>
          <p:spPr>
            <a:xfrm>
              <a:off x="1885937" y="1962162"/>
              <a:ext cx="807720" cy="3371850"/>
            </a:xfrm>
            <a:custGeom>
              <a:avLst/>
              <a:gdLst/>
              <a:ahLst/>
              <a:cxnLst/>
              <a:rect l="l" t="t" r="r" b="b"/>
              <a:pathLst>
                <a:path w="807719" h="3371850" extrusionOk="0">
                  <a:moveTo>
                    <a:pt x="28575" y="0"/>
                  </a:moveTo>
                  <a:lnTo>
                    <a:pt x="0" y="0"/>
                  </a:lnTo>
                  <a:lnTo>
                    <a:pt x="0" y="3371837"/>
                  </a:lnTo>
                  <a:lnTo>
                    <a:pt x="28575" y="3371837"/>
                  </a:lnTo>
                  <a:lnTo>
                    <a:pt x="28575" y="0"/>
                  </a:lnTo>
                  <a:close/>
                </a:path>
                <a:path w="807719" h="3371850" extrusionOk="0">
                  <a:moveTo>
                    <a:pt x="807250" y="313131"/>
                  </a:moveTo>
                  <a:lnTo>
                    <a:pt x="207175" y="313131"/>
                  </a:lnTo>
                  <a:lnTo>
                    <a:pt x="207175" y="341706"/>
                  </a:lnTo>
                  <a:lnTo>
                    <a:pt x="807250" y="341706"/>
                  </a:lnTo>
                  <a:lnTo>
                    <a:pt x="807250" y="313131"/>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8" name="Google Shape;168;p9"/>
            <p:cNvSpPr/>
            <p:nvPr/>
          </p:nvSpPr>
          <p:spPr>
            <a:xfrm>
              <a:off x="1712118" y="2095499"/>
              <a:ext cx="381000" cy="390525"/>
            </a:xfrm>
            <a:custGeom>
              <a:avLst/>
              <a:gdLst/>
              <a:ahLst/>
              <a:cxnLst/>
              <a:rect l="l" t="t" r="r" b="b"/>
              <a:pathLst>
                <a:path w="381000" h="390525" extrusionOk="0">
                  <a:moveTo>
                    <a:pt x="343821" y="390524"/>
                  </a:moveTo>
                  <a:lnTo>
                    <a:pt x="37178" y="390524"/>
                  </a:lnTo>
                  <a:lnTo>
                    <a:pt x="31710" y="389437"/>
                  </a:lnTo>
                  <a:lnTo>
                    <a:pt x="1087" y="358813"/>
                  </a:lnTo>
                  <a:lnTo>
                    <a:pt x="0" y="353346"/>
                  </a:lnTo>
                  <a:lnTo>
                    <a:pt x="0" y="347662"/>
                  </a:lnTo>
                  <a:lnTo>
                    <a:pt x="0" y="37178"/>
                  </a:lnTo>
                  <a:lnTo>
                    <a:pt x="21208" y="5437"/>
                  </a:lnTo>
                  <a:lnTo>
                    <a:pt x="37178" y="0"/>
                  </a:lnTo>
                  <a:lnTo>
                    <a:pt x="343821" y="0"/>
                  </a:lnTo>
                  <a:lnTo>
                    <a:pt x="375562" y="21208"/>
                  </a:lnTo>
                  <a:lnTo>
                    <a:pt x="380999" y="37178"/>
                  </a:lnTo>
                  <a:lnTo>
                    <a:pt x="380999" y="353346"/>
                  </a:lnTo>
                  <a:lnTo>
                    <a:pt x="359791" y="385087"/>
                  </a:lnTo>
                  <a:lnTo>
                    <a:pt x="349288" y="389437"/>
                  </a:lnTo>
                  <a:lnTo>
                    <a:pt x="343821" y="390524"/>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69" name="Google Shape;169;p9"/>
          <p:cNvSpPr txBox="1"/>
          <p:nvPr/>
        </p:nvSpPr>
        <p:spPr>
          <a:xfrm>
            <a:off x="1820862" y="2092325"/>
            <a:ext cx="15430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1</a:t>
            </a:r>
            <a:endParaRPr sz="2000">
              <a:latin typeface="Trebuchet MS"/>
              <a:ea typeface="Trebuchet MS"/>
              <a:cs typeface="Trebuchet MS"/>
              <a:sym typeface="Trebuchet MS"/>
            </a:endParaRPr>
          </a:p>
        </p:txBody>
      </p:sp>
      <p:sp>
        <p:nvSpPr>
          <p:cNvPr id="170" name="Google Shape;170;p9"/>
          <p:cNvSpPr txBox="1"/>
          <p:nvPr/>
        </p:nvSpPr>
        <p:spPr>
          <a:xfrm>
            <a:off x="2830512" y="2106612"/>
            <a:ext cx="6762115" cy="549275"/>
          </a:xfrm>
          <a:prstGeom prst="rect">
            <a:avLst/>
          </a:prstGeom>
          <a:noFill/>
          <a:ln>
            <a:noFill/>
          </a:ln>
        </p:spPr>
        <p:txBody>
          <a:bodyPr spcFirstLastPara="1" wrap="square" lIns="0" tIns="1900" rIns="0" bIns="0" anchor="t" anchorCtr="0">
            <a:spAutoFit/>
          </a:bodyPr>
          <a:lstStyle/>
          <a:p>
            <a:pPr marL="12700" marR="5080" lvl="0" indent="0" algn="l" rtl="0">
              <a:lnSpc>
                <a:spcPct val="106100"/>
              </a:lnSpc>
              <a:spcBef>
                <a:spcPts val="0"/>
              </a:spcBef>
              <a:spcAft>
                <a:spcPts val="0"/>
              </a:spcAft>
              <a:buNone/>
            </a:pPr>
            <a:r>
              <a:rPr lang="en-US" sz="1650" b="1">
                <a:solidFill>
                  <a:srgbClr val="FF726D"/>
                </a:solidFill>
                <a:latin typeface="Trebuchet MS"/>
                <a:ea typeface="Trebuchet MS"/>
                <a:cs typeface="Trebuchet MS"/>
                <a:sym typeface="Trebuchet MS"/>
              </a:rPr>
              <a:t>Recap of the Benefits and Capabilities of a Python-based AI  Voice Assistant</a:t>
            </a:r>
            <a:endParaRPr sz="1650">
              <a:latin typeface="Trebuchet MS"/>
              <a:ea typeface="Trebuchet MS"/>
              <a:cs typeface="Trebuchet MS"/>
              <a:sym typeface="Trebuchet MS"/>
            </a:endParaRPr>
          </a:p>
        </p:txBody>
      </p:sp>
      <p:sp>
        <p:nvSpPr>
          <p:cNvPr id="171" name="Google Shape;171;p9"/>
          <p:cNvSpPr txBox="1"/>
          <p:nvPr/>
        </p:nvSpPr>
        <p:spPr>
          <a:xfrm>
            <a:off x="2830512" y="2774315"/>
            <a:ext cx="6838950" cy="577850"/>
          </a:xfrm>
          <a:prstGeom prst="rect">
            <a:avLst/>
          </a:prstGeom>
          <a:noFill/>
          <a:ln>
            <a:noFill/>
          </a:ln>
        </p:spPr>
        <p:txBody>
          <a:bodyPr spcFirstLastPara="1" wrap="square" lIns="0" tIns="12700" rIns="0" bIns="0" anchor="t" anchorCtr="0">
            <a:spAutoFit/>
          </a:bodyPr>
          <a:lstStyle/>
          <a:p>
            <a:pPr marL="12700" marR="508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Overall, Python-based AI voice assistants can transform the way we live our daily lives,  making tasks faster, more efficient, and convenient.</a:t>
            </a:r>
            <a:endParaRPr sz="1350">
              <a:latin typeface="Trebuchet MS"/>
              <a:ea typeface="Trebuchet MS"/>
              <a:cs typeface="Trebuchet MS"/>
              <a:sym typeface="Trebuchet MS"/>
            </a:endParaRPr>
          </a:p>
        </p:txBody>
      </p:sp>
      <p:grpSp>
        <p:nvGrpSpPr>
          <p:cNvPr id="172" name="Google Shape;172;p9"/>
          <p:cNvGrpSpPr/>
          <p:nvPr/>
        </p:nvGrpSpPr>
        <p:grpSpPr>
          <a:xfrm>
            <a:off x="1712118" y="3867150"/>
            <a:ext cx="981075" cy="381000"/>
            <a:chOff x="1712118" y="3867150"/>
            <a:chExt cx="981075" cy="381000"/>
          </a:xfrm>
        </p:grpSpPr>
        <p:sp>
          <p:nvSpPr>
            <p:cNvPr id="173" name="Google Shape;173;p9"/>
            <p:cNvSpPr/>
            <p:nvPr/>
          </p:nvSpPr>
          <p:spPr>
            <a:xfrm>
              <a:off x="2093118" y="4046934"/>
              <a:ext cx="600075" cy="19050"/>
            </a:xfrm>
            <a:custGeom>
              <a:avLst/>
              <a:gdLst/>
              <a:ahLst/>
              <a:cxnLst/>
              <a:rect l="l" t="t" r="r" b="b"/>
              <a:pathLst>
                <a:path w="600075" h="19050" extrusionOk="0">
                  <a:moveTo>
                    <a:pt x="600074" y="19049"/>
                  </a:moveTo>
                  <a:lnTo>
                    <a:pt x="0" y="19049"/>
                  </a:lnTo>
                  <a:lnTo>
                    <a:pt x="0" y="0"/>
                  </a:lnTo>
                  <a:lnTo>
                    <a:pt x="600074" y="0"/>
                  </a:lnTo>
                  <a:lnTo>
                    <a:pt x="600074" y="19049"/>
                  </a:lnTo>
                  <a:close/>
                </a:path>
              </a:pathLst>
            </a:custGeom>
            <a:solidFill>
              <a:srgbClr val="FF6680">
                <a:alpha val="79607"/>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4" name="Google Shape;174;p9"/>
            <p:cNvSpPr/>
            <p:nvPr/>
          </p:nvSpPr>
          <p:spPr>
            <a:xfrm>
              <a:off x="1712118" y="3867150"/>
              <a:ext cx="381000" cy="381000"/>
            </a:xfrm>
            <a:custGeom>
              <a:avLst/>
              <a:gdLst/>
              <a:ahLst/>
              <a:cxnLst/>
              <a:rect l="l" t="t" r="r" b="b"/>
              <a:pathLst>
                <a:path w="381000" h="381000" extrusionOk="0">
                  <a:moveTo>
                    <a:pt x="343821" y="380999"/>
                  </a:moveTo>
                  <a:lnTo>
                    <a:pt x="37178" y="380999"/>
                  </a:lnTo>
                  <a:lnTo>
                    <a:pt x="31710" y="379912"/>
                  </a:lnTo>
                  <a:lnTo>
                    <a:pt x="1087" y="349288"/>
                  </a:lnTo>
                  <a:lnTo>
                    <a:pt x="0" y="343821"/>
                  </a:lnTo>
                  <a:lnTo>
                    <a:pt x="0" y="338137"/>
                  </a:lnTo>
                  <a:lnTo>
                    <a:pt x="0" y="37178"/>
                  </a:lnTo>
                  <a:lnTo>
                    <a:pt x="21208" y="5437"/>
                  </a:lnTo>
                  <a:lnTo>
                    <a:pt x="37178" y="0"/>
                  </a:lnTo>
                  <a:lnTo>
                    <a:pt x="343821" y="0"/>
                  </a:lnTo>
                  <a:lnTo>
                    <a:pt x="375562" y="21208"/>
                  </a:lnTo>
                  <a:lnTo>
                    <a:pt x="380999" y="37178"/>
                  </a:lnTo>
                  <a:lnTo>
                    <a:pt x="380999" y="343821"/>
                  </a:lnTo>
                  <a:lnTo>
                    <a:pt x="359791" y="375562"/>
                  </a:lnTo>
                  <a:lnTo>
                    <a:pt x="349288" y="379912"/>
                  </a:lnTo>
                  <a:lnTo>
                    <a:pt x="343821" y="380999"/>
                  </a:lnTo>
                  <a:close/>
                </a:path>
              </a:pathLst>
            </a:custGeom>
            <a:solidFill>
              <a:srgbClr val="312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75" name="Google Shape;175;p9"/>
          <p:cNvSpPr txBox="1"/>
          <p:nvPr/>
        </p:nvSpPr>
        <p:spPr>
          <a:xfrm>
            <a:off x="1820862" y="3863975"/>
            <a:ext cx="154305" cy="33401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000" b="1">
                <a:solidFill>
                  <a:srgbClr val="FF726D"/>
                </a:solidFill>
                <a:latin typeface="Trebuchet MS"/>
                <a:ea typeface="Trebuchet MS"/>
                <a:cs typeface="Trebuchet MS"/>
                <a:sym typeface="Trebuchet MS"/>
              </a:rPr>
              <a:t>2</a:t>
            </a:r>
            <a:endParaRPr sz="2000">
              <a:latin typeface="Trebuchet MS"/>
              <a:ea typeface="Trebuchet MS"/>
              <a:cs typeface="Trebuchet MS"/>
              <a:sym typeface="Trebuchet MS"/>
            </a:endParaRPr>
          </a:p>
        </p:txBody>
      </p:sp>
      <p:sp>
        <p:nvSpPr>
          <p:cNvPr id="176" name="Google Shape;176;p9"/>
          <p:cNvSpPr txBox="1"/>
          <p:nvPr/>
        </p:nvSpPr>
        <p:spPr>
          <a:xfrm>
            <a:off x="2830512" y="3878262"/>
            <a:ext cx="6876415" cy="2825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650" b="1">
                <a:solidFill>
                  <a:srgbClr val="FF726D"/>
                </a:solidFill>
                <a:latin typeface="Trebuchet MS"/>
                <a:ea typeface="Trebuchet MS"/>
                <a:cs typeface="Trebuchet MS"/>
                <a:sym typeface="Trebuchet MS"/>
              </a:rPr>
              <a:t>Encouraging Further Exploration and Development in the Field</a:t>
            </a:r>
            <a:endParaRPr sz="1650">
              <a:latin typeface="Trebuchet MS"/>
              <a:ea typeface="Trebuchet MS"/>
              <a:cs typeface="Trebuchet MS"/>
              <a:sym typeface="Trebuchet MS"/>
            </a:endParaRPr>
          </a:p>
        </p:txBody>
      </p:sp>
      <p:sp>
        <p:nvSpPr>
          <p:cNvPr id="177" name="Google Shape;177;p9"/>
          <p:cNvSpPr txBox="1"/>
          <p:nvPr/>
        </p:nvSpPr>
        <p:spPr>
          <a:xfrm>
            <a:off x="2830512" y="4279264"/>
            <a:ext cx="6802755" cy="854075"/>
          </a:xfrm>
          <a:prstGeom prst="rect">
            <a:avLst/>
          </a:prstGeom>
          <a:noFill/>
          <a:ln>
            <a:noFill/>
          </a:ln>
        </p:spPr>
        <p:txBody>
          <a:bodyPr spcFirstLastPara="1" wrap="square" lIns="0" tIns="12700" rIns="0" bIns="0" anchor="t" anchorCtr="0">
            <a:spAutoFit/>
          </a:bodyPr>
          <a:lstStyle/>
          <a:p>
            <a:pPr marL="12700" marR="5080" lvl="0" indent="0" algn="l" rtl="0">
              <a:lnSpc>
                <a:spcPct val="134300"/>
              </a:lnSpc>
              <a:spcBef>
                <a:spcPts val="0"/>
              </a:spcBef>
              <a:spcAft>
                <a:spcPts val="0"/>
              </a:spcAft>
              <a:buNone/>
            </a:pPr>
            <a:r>
              <a:rPr lang="en-US" sz="1350">
                <a:solidFill>
                  <a:srgbClr val="D9D0E6"/>
                </a:solidFill>
                <a:latin typeface="Trebuchet MS"/>
                <a:ea typeface="Trebuchet MS"/>
                <a:cs typeface="Trebuchet MS"/>
                <a:sym typeface="Trebuchet MS"/>
              </a:rPr>
              <a:t>The development of voice assistants has reached various industries and sectors,  increasing their significance. There is a need for further exploration and development  of technology to leverage its possibilities better.</a:t>
            </a:r>
            <a:endParaRPr sz="1350">
              <a:latin typeface="Trebuchet MS"/>
              <a:ea typeface="Trebuchet MS"/>
              <a:cs typeface="Trebuchet MS"/>
              <a:sym typeface="Trebuchet MS"/>
            </a:endParaRPr>
          </a:p>
        </p:txBody>
      </p:sp>
      <p:pic>
        <p:nvPicPr>
          <p:cNvPr id="178" name="Google Shape;178;p9"/>
          <p:cNvPicPr preferRelativeResize="0"/>
          <p:nvPr/>
        </p:nvPicPr>
        <p:blipFill rotWithShape="1">
          <a:blip r:embed="rId3">
            <a:alphaModFix/>
          </a:blip>
          <a:srcRect/>
          <a:stretch/>
        </p:blipFill>
        <p:spPr>
          <a:xfrm>
            <a:off x="9548494" y="5879083"/>
            <a:ext cx="1754504" cy="419100"/>
          </a:xfrm>
          <a:prstGeom prst="rect">
            <a:avLst/>
          </a:prstGeom>
          <a:noFill/>
          <a:ln>
            <a:noFill/>
          </a:ln>
        </p:spPr>
      </p:pic>
      <p:sp>
        <p:nvSpPr>
          <p:cNvPr id="179" name="Google Shape;179;p9"/>
          <p:cNvSpPr/>
          <p:nvPr/>
        </p:nvSpPr>
        <p:spPr>
          <a:xfrm>
            <a:off x="9563100" y="5816600"/>
            <a:ext cx="1740000" cy="507900"/>
          </a:xfrm>
          <a:prstGeom prst="roundRect">
            <a:avLst>
              <a:gd name="adj" fmla="val 16667"/>
            </a:avLst>
          </a:prstGeom>
          <a:solidFill>
            <a:srgbClr val="312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642</Words>
  <PresentationFormat>Custom</PresentationFormat>
  <Paragraphs>63</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Python based AI voice  assistant</vt:lpstr>
      <vt:lpstr>Presentation Credits</vt:lpstr>
      <vt:lpstr>What Are AI Voice Assistants?</vt:lpstr>
      <vt:lpstr>Features of Python-Based AI Voice  Assistant</vt:lpstr>
      <vt:lpstr>Building a Python-based AI Voice  Assistant</vt:lpstr>
      <vt:lpstr>Integration and Deployment of the AI  Voice Assistant</vt:lpstr>
      <vt:lpstr>Potential Challenges and Limitations</vt:lpstr>
      <vt:lpstr>Future Trends  and Possibilities</vt:lpstr>
      <vt:lpstr>Conclusion</vt:lpstr>
      <vt:lpstr>Thankyou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based AI voice  assistant</dc:title>
  <dc:creator>Akshat Mishra</dc:creator>
  <cp:lastModifiedBy>Akshat Mishra</cp:lastModifiedBy>
  <cp:revision>1</cp:revision>
  <dcterms:created xsi:type="dcterms:W3CDTF">2023-10-15T09:36:55Z</dcterms:created>
  <dcterms:modified xsi:type="dcterms:W3CDTF">2024-01-29T14:20:36Z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2023-10-15T00:00:00Z</vt:filetime>
  </property>
  <property fmtid="{D5CDD505-2E9C-101B-9397-08002B2CF9AE}" pid="3" name="Creator">
    <vt:lpwstr>pdf-lib (https://github.com/Hopding/pdf-lib)</vt:lpwstr>
  </property>
  <property fmtid="{D5CDD505-2E9C-101B-9397-08002B2CF9AE}" pid="4" name="LastSaved">
    <vt:filetime>2023-10-15T00:00:00Z</vt:filetime>
  </property>
</Properties>
</file>